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handoutMasterIdLst>
    <p:handoutMasterId r:id="rId19"/>
  </p:handoutMasterIdLst>
  <p:sldIdLst>
    <p:sldId id="293" r:id="rId2"/>
    <p:sldId id="325" r:id="rId3"/>
    <p:sldId id="308" r:id="rId4"/>
    <p:sldId id="330" r:id="rId5"/>
    <p:sldId id="326" r:id="rId6"/>
    <p:sldId id="327" r:id="rId7"/>
    <p:sldId id="328" r:id="rId8"/>
    <p:sldId id="329" r:id="rId9"/>
    <p:sldId id="331" r:id="rId10"/>
    <p:sldId id="332" r:id="rId11"/>
    <p:sldId id="333" r:id="rId12"/>
    <p:sldId id="334" r:id="rId13"/>
    <p:sldId id="335" r:id="rId14"/>
    <p:sldId id="336" r:id="rId15"/>
    <p:sldId id="337" r:id="rId16"/>
    <p:sldId id="324" r:id="rId17"/>
  </p:sldIdLst>
  <p:sldSz cx="16257588" cy="9144000"/>
  <p:notesSz cx="7010400" cy="9296400"/>
  <p:defaultTextStyle>
    <a:defPPr>
      <a:defRPr lang="en-US"/>
    </a:defPPr>
    <a:lvl1pPr marL="0" algn="l" defTabSz="812810" rtl="0" eaLnBrk="1" latinLnBrk="0" hangingPunct="1">
      <a:defRPr sz="3200" kern="1200">
        <a:solidFill>
          <a:schemeClr val="tx1"/>
        </a:solidFill>
        <a:latin typeface="+mn-lt"/>
        <a:ea typeface="+mn-ea"/>
        <a:cs typeface="+mn-cs"/>
      </a:defRPr>
    </a:lvl1pPr>
    <a:lvl2pPr marL="812810" algn="l" defTabSz="812810" rtl="0" eaLnBrk="1" latinLnBrk="0" hangingPunct="1">
      <a:defRPr sz="3200" kern="1200">
        <a:solidFill>
          <a:schemeClr val="tx1"/>
        </a:solidFill>
        <a:latin typeface="+mn-lt"/>
        <a:ea typeface="+mn-ea"/>
        <a:cs typeface="+mn-cs"/>
      </a:defRPr>
    </a:lvl2pPr>
    <a:lvl3pPr marL="1625620" algn="l" defTabSz="812810" rtl="0" eaLnBrk="1" latinLnBrk="0" hangingPunct="1">
      <a:defRPr sz="3200" kern="1200">
        <a:solidFill>
          <a:schemeClr val="tx1"/>
        </a:solidFill>
        <a:latin typeface="+mn-lt"/>
        <a:ea typeface="+mn-ea"/>
        <a:cs typeface="+mn-cs"/>
      </a:defRPr>
    </a:lvl3pPr>
    <a:lvl4pPr marL="2438430" algn="l" defTabSz="812810" rtl="0" eaLnBrk="1" latinLnBrk="0" hangingPunct="1">
      <a:defRPr sz="3200" kern="1200">
        <a:solidFill>
          <a:schemeClr val="tx1"/>
        </a:solidFill>
        <a:latin typeface="+mn-lt"/>
        <a:ea typeface="+mn-ea"/>
        <a:cs typeface="+mn-cs"/>
      </a:defRPr>
    </a:lvl4pPr>
    <a:lvl5pPr marL="3251241" algn="l" defTabSz="812810" rtl="0" eaLnBrk="1" latinLnBrk="0" hangingPunct="1">
      <a:defRPr sz="3200" kern="1200">
        <a:solidFill>
          <a:schemeClr val="tx1"/>
        </a:solidFill>
        <a:latin typeface="+mn-lt"/>
        <a:ea typeface="+mn-ea"/>
        <a:cs typeface="+mn-cs"/>
      </a:defRPr>
    </a:lvl5pPr>
    <a:lvl6pPr marL="4064051" algn="l" defTabSz="812810" rtl="0" eaLnBrk="1" latinLnBrk="0" hangingPunct="1">
      <a:defRPr sz="3200" kern="1200">
        <a:solidFill>
          <a:schemeClr val="tx1"/>
        </a:solidFill>
        <a:latin typeface="+mn-lt"/>
        <a:ea typeface="+mn-ea"/>
        <a:cs typeface="+mn-cs"/>
      </a:defRPr>
    </a:lvl6pPr>
    <a:lvl7pPr marL="4876861" algn="l" defTabSz="812810" rtl="0" eaLnBrk="1" latinLnBrk="0" hangingPunct="1">
      <a:defRPr sz="3200" kern="1200">
        <a:solidFill>
          <a:schemeClr val="tx1"/>
        </a:solidFill>
        <a:latin typeface="+mn-lt"/>
        <a:ea typeface="+mn-ea"/>
        <a:cs typeface="+mn-cs"/>
      </a:defRPr>
    </a:lvl7pPr>
    <a:lvl8pPr marL="5689671" algn="l" defTabSz="812810" rtl="0" eaLnBrk="1" latinLnBrk="0" hangingPunct="1">
      <a:defRPr sz="3200" kern="1200">
        <a:solidFill>
          <a:schemeClr val="tx1"/>
        </a:solidFill>
        <a:latin typeface="+mn-lt"/>
        <a:ea typeface="+mn-ea"/>
        <a:cs typeface="+mn-cs"/>
      </a:defRPr>
    </a:lvl8pPr>
    <a:lvl9pPr marL="6502481" algn="l" defTabSz="812810" rtl="0" eaLnBrk="1" latinLnBrk="0" hangingPunct="1">
      <a:defRPr sz="3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763">
          <p15:clr>
            <a:srgbClr val="A4A3A4"/>
          </p15:clr>
        </p15:guide>
        <p15:guide id="2" orient="horz" pos="5422">
          <p15:clr>
            <a:srgbClr val="A4A3A4"/>
          </p15:clr>
        </p15:guide>
        <p15:guide id="3" pos="490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by Thorner" initials="ST" lastIdx="5" clrIdx="0"/>
  <p:cmAuthor id="1" name="Greg Eden" initials="GE" lastIdx="6" clrIdx="1"/>
  <p:cmAuthor id="2" name="Patrick Wendland (Contingent)" initials="PW" lastIdx="9" clrIdx="2"/>
  <p:cmAuthor id="3" name="James Conner" initials="JC" lastIdx="17" clrIdx="3"/>
  <p:cmAuthor id="4" name="Julie Jacobson" initials="JJ"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0696D7"/>
    <a:srgbClr val="FFAA11"/>
    <a:srgbClr val="1B58A8"/>
    <a:srgbClr val="FF3300"/>
    <a:srgbClr val="FFCC00"/>
    <a:srgbClr val="87BC40"/>
    <a:srgbClr val="32BCAD"/>
    <a:srgbClr val="00AB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0" autoAdjust="0"/>
    <p:restoredTop sz="99661" autoAdjust="0"/>
  </p:normalViewPr>
  <p:slideViewPr>
    <p:cSldViewPr snapToGrid="0">
      <p:cViewPr>
        <p:scale>
          <a:sx n="66" d="100"/>
          <a:sy n="66" d="100"/>
        </p:scale>
        <p:origin x="-437" y="-341"/>
      </p:cViewPr>
      <p:guideLst>
        <p:guide orient="horz" pos="2763"/>
        <p:guide orient="horz" pos="5422"/>
        <p:guide pos="490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72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latin typeface="Arial" pitchFamily="34" charset="0"/>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87C2776-B9DD-1946-9831-785CA23AC1F1}" type="datetime1">
              <a:rPr lang="en-US" smtClean="0">
                <a:latin typeface="Arial" pitchFamily="34" charset="0"/>
              </a:rPr>
              <a:pPr/>
              <a:t>10/2/2017</a:t>
            </a:fld>
            <a:endParaRPr lang="en-US" dirty="0">
              <a:latin typeface="Arial" pitchFamily="34" charset="0"/>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latin typeface="Arial" pitchFamily="34" charset="0"/>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8ECB827-1CCB-B349-98A7-AAC485CBB65F}" type="slidenum">
              <a:rPr lang="en-US" smtClean="0">
                <a:latin typeface="Arial" pitchFamily="34" charset="0"/>
              </a:rPr>
              <a:pPr/>
              <a:t>‹#›</a:t>
            </a:fld>
            <a:endParaRPr lang="en-US" dirty="0">
              <a:latin typeface="Arial" pitchFamily="34" charset="0"/>
            </a:endParaRPr>
          </a:p>
        </p:txBody>
      </p:sp>
    </p:spTree>
    <p:extLst>
      <p:ext uri="{BB962C8B-B14F-4D97-AF65-F5344CB8AC3E}">
        <p14:creationId xmlns:p14="http://schemas.microsoft.com/office/powerpoint/2010/main" val="34355217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Arial" pitchFamily="34" charset="0"/>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Arial" pitchFamily="34" charset="0"/>
              </a:defRPr>
            </a:lvl1pPr>
          </a:lstStyle>
          <a:p>
            <a:fld id="{13A1C7DD-7A43-8947-A922-8561F0BA9BCC}" type="datetime1">
              <a:rPr lang="en-US" smtClean="0"/>
              <a:pPr/>
              <a:t>10/2/2017</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Arial"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Arial" pitchFamily="34" charset="0"/>
              </a:defRPr>
            </a:lvl1pPr>
          </a:lstStyle>
          <a:p>
            <a:fld id="{73E9330B-B1DA-214B-A229-0CB8492B91A5}" type="slidenum">
              <a:rPr lang="en-US" smtClean="0"/>
              <a:pPr/>
              <a:t>‹#›</a:t>
            </a:fld>
            <a:endParaRPr lang="en-US" dirty="0"/>
          </a:p>
        </p:txBody>
      </p:sp>
    </p:spTree>
    <p:extLst>
      <p:ext uri="{BB962C8B-B14F-4D97-AF65-F5344CB8AC3E}">
        <p14:creationId xmlns:p14="http://schemas.microsoft.com/office/powerpoint/2010/main" val="726771065"/>
      </p:ext>
    </p:extLst>
  </p:cSld>
  <p:clrMap bg1="lt1" tx1="dk1" bg2="lt2" tx2="dk2" accent1="accent1" accent2="accent2" accent3="accent3" accent4="accent4" accent5="accent5" accent6="accent6" hlink="hlink" folHlink="folHlink"/>
  <p:hf hdr="0" ftr="0" dt="0"/>
  <p:notesStyle>
    <a:lvl1pPr marL="0" algn="l" defTabSz="812810" rtl="0" eaLnBrk="1" latinLnBrk="0" hangingPunct="1">
      <a:defRPr sz="2100" kern="1200">
        <a:solidFill>
          <a:schemeClr val="tx1"/>
        </a:solidFill>
        <a:latin typeface="Arial" pitchFamily="34" charset="0"/>
        <a:ea typeface="+mn-ea"/>
        <a:cs typeface="+mn-cs"/>
      </a:defRPr>
    </a:lvl1pPr>
    <a:lvl2pPr marL="812810" algn="l" defTabSz="812810" rtl="0" eaLnBrk="1" latinLnBrk="0" hangingPunct="1">
      <a:defRPr sz="2100" kern="1200">
        <a:solidFill>
          <a:schemeClr val="tx1"/>
        </a:solidFill>
        <a:latin typeface="Arial" pitchFamily="34" charset="0"/>
        <a:ea typeface="+mn-ea"/>
        <a:cs typeface="+mn-cs"/>
      </a:defRPr>
    </a:lvl2pPr>
    <a:lvl3pPr marL="1625620" algn="l" defTabSz="812810" rtl="0" eaLnBrk="1" latinLnBrk="0" hangingPunct="1">
      <a:defRPr sz="2100" kern="1200">
        <a:solidFill>
          <a:schemeClr val="tx1"/>
        </a:solidFill>
        <a:latin typeface="Arial" pitchFamily="34" charset="0"/>
        <a:ea typeface="+mn-ea"/>
        <a:cs typeface="+mn-cs"/>
      </a:defRPr>
    </a:lvl3pPr>
    <a:lvl4pPr marL="2438430" algn="l" defTabSz="812810" rtl="0" eaLnBrk="1" latinLnBrk="0" hangingPunct="1">
      <a:defRPr sz="2100" kern="1200">
        <a:solidFill>
          <a:schemeClr val="tx1"/>
        </a:solidFill>
        <a:latin typeface="Arial" pitchFamily="34" charset="0"/>
        <a:ea typeface="+mn-ea"/>
        <a:cs typeface="+mn-cs"/>
      </a:defRPr>
    </a:lvl4pPr>
    <a:lvl5pPr marL="3251241" algn="l" defTabSz="812810" rtl="0" eaLnBrk="1" latinLnBrk="0" hangingPunct="1">
      <a:defRPr sz="2100" kern="1200">
        <a:solidFill>
          <a:schemeClr val="tx1"/>
        </a:solidFill>
        <a:latin typeface="Arial" pitchFamily="34" charset="0"/>
        <a:ea typeface="+mn-ea"/>
        <a:cs typeface="+mn-cs"/>
      </a:defRPr>
    </a:lvl5pPr>
    <a:lvl6pPr marL="4064051" algn="l" defTabSz="812810" rtl="0" eaLnBrk="1" latinLnBrk="0" hangingPunct="1">
      <a:defRPr sz="2100" kern="1200">
        <a:solidFill>
          <a:schemeClr val="tx1"/>
        </a:solidFill>
        <a:latin typeface="+mn-lt"/>
        <a:ea typeface="+mn-ea"/>
        <a:cs typeface="+mn-cs"/>
      </a:defRPr>
    </a:lvl6pPr>
    <a:lvl7pPr marL="4876861" algn="l" defTabSz="812810" rtl="0" eaLnBrk="1" latinLnBrk="0" hangingPunct="1">
      <a:defRPr sz="2100" kern="1200">
        <a:solidFill>
          <a:schemeClr val="tx1"/>
        </a:solidFill>
        <a:latin typeface="+mn-lt"/>
        <a:ea typeface="+mn-ea"/>
        <a:cs typeface="+mn-cs"/>
      </a:defRPr>
    </a:lvl7pPr>
    <a:lvl8pPr marL="5689671" algn="l" defTabSz="812810" rtl="0" eaLnBrk="1" latinLnBrk="0" hangingPunct="1">
      <a:defRPr sz="2100" kern="1200">
        <a:solidFill>
          <a:schemeClr val="tx1"/>
        </a:solidFill>
        <a:latin typeface="+mn-lt"/>
        <a:ea typeface="+mn-ea"/>
        <a:cs typeface="+mn-cs"/>
      </a:defRPr>
    </a:lvl8pPr>
    <a:lvl9pPr marL="6502481" algn="l" defTabSz="812810"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pPr/>
              <a:t>1</a:t>
            </a:fld>
            <a:endParaRPr lang="en-US" dirty="0"/>
          </a:p>
        </p:txBody>
      </p:sp>
    </p:spTree>
    <p:extLst>
      <p:ext uri="{BB962C8B-B14F-4D97-AF65-F5344CB8AC3E}">
        <p14:creationId xmlns:p14="http://schemas.microsoft.com/office/powerpoint/2010/main" val="3630221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pl-PL" dirty="0" smtClean="0"/>
              <a:t>BIM (</a:t>
            </a:r>
            <a:r>
              <a:rPr lang="pl-PL" b="1" dirty="0" err="1" smtClean="0"/>
              <a:t>Building</a:t>
            </a:r>
            <a:r>
              <a:rPr lang="pl-PL" b="1" dirty="0" smtClean="0"/>
              <a:t> Information Modeling) </a:t>
            </a:r>
            <a:r>
              <a:rPr lang="pl-PL" dirty="0" smtClean="0"/>
              <a:t>to proces realizowany w oparciu o  inteligentny model 3D. Model umożliwia dostęp do dokładnych i zawsze aktualnych danych projektowych, a co za tym idzie podejmowanie decyzji w oparciu o informacje w całym cyklu życia projektu</a:t>
            </a:r>
          </a:p>
          <a:p>
            <a:r>
              <a:rPr lang="pl-PL" sz="2100" b="0" i="0" kern="1200" dirty="0" smtClean="0">
                <a:solidFill>
                  <a:schemeClr val="tx1"/>
                </a:solidFill>
                <a:effectLst/>
                <a:latin typeface="Arial" pitchFamily="34" charset="0"/>
                <a:ea typeface="+mn-ea"/>
                <a:cs typeface="+mn-cs"/>
              </a:rPr>
              <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Obiekt stworzony w technologii BIM ma parametry rzeczywistego obiektu. Dzięki temu można przeanalizować dużo więcej informacji niż w projekcie powstałym w 2D. I co najważniejsze projekt w 2D może być interpretowany tylko przez ludzi bazując na ich doświadczeniu, a projekt w BIM-</a:t>
            </a:r>
            <a:r>
              <a:rPr lang="pl-PL" sz="2100" b="0" i="0" kern="1200" dirty="0" err="1" smtClean="0">
                <a:solidFill>
                  <a:schemeClr val="tx1"/>
                </a:solidFill>
                <a:effectLst/>
                <a:latin typeface="Arial" pitchFamily="34" charset="0"/>
                <a:ea typeface="+mn-ea"/>
                <a:cs typeface="+mn-cs"/>
              </a:rPr>
              <a:t>ie</a:t>
            </a:r>
            <a:r>
              <a:rPr lang="pl-PL" sz="2100" b="0" i="0" kern="1200" dirty="0" smtClean="0">
                <a:solidFill>
                  <a:schemeClr val="tx1"/>
                </a:solidFill>
                <a:effectLst/>
                <a:latin typeface="Arial" pitchFamily="34" charset="0"/>
                <a:ea typeface="+mn-ea"/>
                <a:cs typeface="+mn-cs"/>
              </a:rPr>
              <a:t> wprowadza dodatkowe wsparcie w postaci różnorodnych programów/raportów ułatwiających i przyśpieszających ową interpretację.</a:t>
            </a:r>
          </a:p>
          <a:p>
            <a:r>
              <a:rPr lang="pl-PL" sz="2100" b="0" i="0" kern="1200" dirty="0" smtClean="0">
                <a:solidFill>
                  <a:schemeClr val="tx1"/>
                </a:solidFill>
                <a:effectLst/>
                <a:latin typeface="Arial" pitchFamily="34" charset="0"/>
                <a:ea typeface="+mn-ea"/>
                <a:cs typeface="+mn-cs"/>
              </a:rPr>
              <a:t>Stosując technologię BIM można dużo łatwiej i szybciej:</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przeanalizować koszt, ilość materiałów, czas realizacji,</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wyłapać błędy w projekcie,</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zaplanować budowę,</a:t>
            </a:r>
          </a:p>
          <a:p>
            <a:pPr marL="0" indent="0">
              <a:buFontTx/>
              <a:buNone/>
            </a:pPr>
            <a:r>
              <a:rPr lang="pl-PL" sz="2100" b="0" i="0" kern="1200" dirty="0" smtClean="0">
                <a:solidFill>
                  <a:schemeClr val="tx1"/>
                </a:solidFill>
                <a:effectLst/>
                <a:latin typeface="Arial" pitchFamily="34" charset="0"/>
                <a:ea typeface="+mn-ea"/>
                <a:cs typeface="+mn-cs"/>
              </a:rPr>
              <a:t>- </a:t>
            </a:r>
            <a:r>
              <a:rPr lang="pl-PL" sz="2100" b="0" i="0" kern="1200" dirty="0" err="1" smtClean="0">
                <a:solidFill>
                  <a:schemeClr val="tx1"/>
                </a:solidFill>
                <a:effectLst/>
                <a:latin typeface="Arial" pitchFamily="34" charset="0"/>
                <a:ea typeface="+mn-ea"/>
                <a:cs typeface="+mn-cs"/>
              </a:rPr>
              <a:t>Zarzadzać</a:t>
            </a:r>
            <a:r>
              <a:rPr lang="pl-PL" sz="2100" b="0" i="0" kern="1200" baseline="0" dirty="0" smtClean="0">
                <a:solidFill>
                  <a:schemeClr val="tx1"/>
                </a:solidFill>
                <a:effectLst/>
                <a:latin typeface="Arial" pitchFamily="34" charset="0"/>
                <a:ea typeface="+mn-ea"/>
                <a:cs typeface="+mn-cs"/>
              </a:rPr>
              <a:t> budynkiem</a:t>
            </a:r>
          </a:p>
          <a:p>
            <a:pPr marL="342900" indent="-342900">
              <a:buFontTx/>
              <a:buChar char="-"/>
            </a:pPr>
            <a:endParaRPr lang="pl-PL" sz="2100" b="0" i="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10</a:t>
            </a:fld>
            <a:endParaRPr lang="en-US" dirty="0"/>
          </a:p>
        </p:txBody>
      </p:sp>
    </p:spTree>
    <p:extLst>
      <p:ext uri="{BB962C8B-B14F-4D97-AF65-F5344CB8AC3E}">
        <p14:creationId xmlns:p14="http://schemas.microsoft.com/office/powerpoint/2010/main" val="399751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pl-PL" dirty="0" smtClean="0"/>
              <a:t>BIM (</a:t>
            </a:r>
            <a:r>
              <a:rPr lang="pl-PL" b="1" dirty="0" err="1" smtClean="0"/>
              <a:t>Building</a:t>
            </a:r>
            <a:r>
              <a:rPr lang="pl-PL" b="1" dirty="0" smtClean="0"/>
              <a:t> Information Modeling) </a:t>
            </a:r>
            <a:r>
              <a:rPr lang="pl-PL" dirty="0" smtClean="0"/>
              <a:t>to proces realizowany w oparciu o  inteligentny model 3D. Model umożliwia dostęp do dokładnych i zawsze aktualnych danych projektowych, a co za tym idzie podejmowanie decyzji w oparciu o informacje w całym cyklu życia projektu</a:t>
            </a:r>
          </a:p>
          <a:p>
            <a:r>
              <a:rPr lang="pl-PL" sz="2100" b="0" i="0" kern="1200" dirty="0" smtClean="0">
                <a:solidFill>
                  <a:schemeClr val="tx1"/>
                </a:solidFill>
                <a:effectLst/>
                <a:latin typeface="Arial" pitchFamily="34" charset="0"/>
                <a:ea typeface="+mn-ea"/>
                <a:cs typeface="+mn-cs"/>
              </a:rPr>
              <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Obiekt stworzony w technologii BIM ma parametry rzeczywistego obiektu. Dzięki temu można przeanalizować dużo więcej informacji niż w projekcie powstałym w 2D. I co najważniejsze projekt w 2D może być interpretowany tylko przez ludzi bazując na ich doświadczeniu, a projekt w BIM-</a:t>
            </a:r>
            <a:r>
              <a:rPr lang="pl-PL" sz="2100" b="0" i="0" kern="1200" dirty="0" err="1" smtClean="0">
                <a:solidFill>
                  <a:schemeClr val="tx1"/>
                </a:solidFill>
                <a:effectLst/>
                <a:latin typeface="Arial" pitchFamily="34" charset="0"/>
                <a:ea typeface="+mn-ea"/>
                <a:cs typeface="+mn-cs"/>
              </a:rPr>
              <a:t>ie</a:t>
            </a:r>
            <a:r>
              <a:rPr lang="pl-PL" sz="2100" b="0" i="0" kern="1200" dirty="0" smtClean="0">
                <a:solidFill>
                  <a:schemeClr val="tx1"/>
                </a:solidFill>
                <a:effectLst/>
                <a:latin typeface="Arial" pitchFamily="34" charset="0"/>
                <a:ea typeface="+mn-ea"/>
                <a:cs typeface="+mn-cs"/>
              </a:rPr>
              <a:t> wprowadza dodatkowe wsparcie w postaci różnorodnych programów/raportów ułatwiających i przyśpieszających ową interpretację.</a:t>
            </a:r>
          </a:p>
          <a:p>
            <a:r>
              <a:rPr lang="pl-PL" sz="2100" b="0" i="0" kern="1200" dirty="0" smtClean="0">
                <a:solidFill>
                  <a:schemeClr val="tx1"/>
                </a:solidFill>
                <a:effectLst/>
                <a:latin typeface="Arial" pitchFamily="34" charset="0"/>
                <a:ea typeface="+mn-ea"/>
                <a:cs typeface="+mn-cs"/>
              </a:rPr>
              <a:t>Stosując technologię BIM można dużo łatwiej i szybciej:</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przeanalizować koszt, ilość materiałów, czas realizacji,</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wyłapać błędy w projekcie,</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zaplanować budowę,</a:t>
            </a:r>
          </a:p>
          <a:p>
            <a:pPr marL="0" indent="0">
              <a:buFontTx/>
              <a:buNone/>
            </a:pPr>
            <a:r>
              <a:rPr lang="pl-PL" sz="2100" b="0" i="0" kern="1200" dirty="0" smtClean="0">
                <a:solidFill>
                  <a:schemeClr val="tx1"/>
                </a:solidFill>
                <a:effectLst/>
                <a:latin typeface="Arial" pitchFamily="34" charset="0"/>
                <a:ea typeface="+mn-ea"/>
                <a:cs typeface="+mn-cs"/>
              </a:rPr>
              <a:t>- </a:t>
            </a:r>
            <a:r>
              <a:rPr lang="pl-PL" sz="2100" b="0" i="0" kern="1200" dirty="0" err="1" smtClean="0">
                <a:solidFill>
                  <a:schemeClr val="tx1"/>
                </a:solidFill>
                <a:effectLst/>
                <a:latin typeface="Arial" pitchFamily="34" charset="0"/>
                <a:ea typeface="+mn-ea"/>
                <a:cs typeface="+mn-cs"/>
              </a:rPr>
              <a:t>Zarzadzać</a:t>
            </a:r>
            <a:r>
              <a:rPr lang="pl-PL" sz="2100" b="0" i="0" kern="1200" baseline="0" dirty="0" smtClean="0">
                <a:solidFill>
                  <a:schemeClr val="tx1"/>
                </a:solidFill>
                <a:effectLst/>
                <a:latin typeface="Arial" pitchFamily="34" charset="0"/>
                <a:ea typeface="+mn-ea"/>
                <a:cs typeface="+mn-cs"/>
              </a:rPr>
              <a:t> budynkiem</a:t>
            </a:r>
          </a:p>
          <a:p>
            <a:pPr marL="342900" indent="-342900">
              <a:buFontTx/>
              <a:buChar char="-"/>
            </a:pPr>
            <a:endParaRPr lang="pl-PL" sz="2100" b="0" i="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11</a:t>
            </a:fld>
            <a:endParaRPr lang="en-US" dirty="0"/>
          </a:p>
        </p:txBody>
      </p:sp>
    </p:spTree>
    <p:extLst>
      <p:ext uri="{BB962C8B-B14F-4D97-AF65-F5344CB8AC3E}">
        <p14:creationId xmlns:p14="http://schemas.microsoft.com/office/powerpoint/2010/main" val="399751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pl-PL" dirty="0" smtClean="0"/>
              <a:t>BIM (</a:t>
            </a:r>
            <a:r>
              <a:rPr lang="pl-PL" b="1" dirty="0" err="1" smtClean="0"/>
              <a:t>Building</a:t>
            </a:r>
            <a:r>
              <a:rPr lang="pl-PL" b="1" dirty="0" smtClean="0"/>
              <a:t> Information Modeling) </a:t>
            </a:r>
            <a:r>
              <a:rPr lang="pl-PL" dirty="0" smtClean="0"/>
              <a:t>to proces realizowany w oparciu o  inteligentny model 3D. Model umożliwia dostęp do dokładnych i zawsze aktualnych danych projektowych, a co za tym idzie podejmowanie decyzji w oparciu o informacje w całym cyklu życia projektu</a:t>
            </a:r>
          </a:p>
          <a:p>
            <a:r>
              <a:rPr lang="pl-PL" sz="2100" b="0" i="0" kern="1200" dirty="0" smtClean="0">
                <a:solidFill>
                  <a:schemeClr val="tx1"/>
                </a:solidFill>
                <a:effectLst/>
                <a:latin typeface="Arial" pitchFamily="34" charset="0"/>
                <a:ea typeface="+mn-ea"/>
                <a:cs typeface="+mn-cs"/>
              </a:rPr>
              <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Obiekt stworzony w technologii BIM ma parametry rzeczywistego obiektu. Dzięki temu można przeanalizować dużo więcej informacji niż w projekcie powstałym w 2D. I co najważniejsze projekt w 2D może być interpretowany tylko przez ludzi bazując na ich doświadczeniu, a projekt w BIM-</a:t>
            </a:r>
            <a:r>
              <a:rPr lang="pl-PL" sz="2100" b="0" i="0" kern="1200" dirty="0" err="1" smtClean="0">
                <a:solidFill>
                  <a:schemeClr val="tx1"/>
                </a:solidFill>
                <a:effectLst/>
                <a:latin typeface="Arial" pitchFamily="34" charset="0"/>
                <a:ea typeface="+mn-ea"/>
                <a:cs typeface="+mn-cs"/>
              </a:rPr>
              <a:t>ie</a:t>
            </a:r>
            <a:r>
              <a:rPr lang="pl-PL" sz="2100" b="0" i="0" kern="1200" dirty="0" smtClean="0">
                <a:solidFill>
                  <a:schemeClr val="tx1"/>
                </a:solidFill>
                <a:effectLst/>
                <a:latin typeface="Arial" pitchFamily="34" charset="0"/>
                <a:ea typeface="+mn-ea"/>
                <a:cs typeface="+mn-cs"/>
              </a:rPr>
              <a:t> wprowadza dodatkowe wsparcie w postaci różnorodnych programów/raportów ułatwiających i przyśpieszających ową interpretację.</a:t>
            </a:r>
          </a:p>
          <a:p>
            <a:r>
              <a:rPr lang="pl-PL" sz="2100" b="0" i="0" kern="1200" dirty="0" smtClean="0">
                <a:solidFill>
                  <a:schemeClr val="tx1"/>
                </a:solidFill>
                <a:effectLst/>
                <a:latin typeface="Arial" pitchFamily="34" charset="0"/>
                <a:ea typeface="+mn-ea"/>
                <a:cs typeface="+mn-cs"/>
              </a:rPr>
              <a:t>Stosując technologię BIM można dużo łatwiej i szybciej:</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przeanalizować koszt, ilość materiałów, czas realizacji,</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wyłapać błędy w projekcie,</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zaplanować budowę,</a:t>
            </a:r>
          </a:p>
          <a:p>
            <a:pPr marL="0" indent="0">
              <a:buFontTx/>
              <a:buNone/>
            </a:pPr>
            <a:r>
              <a:rPr lang="pl-PL" sz="2100" b="0" i="0" kern="1200" dirty="0" smtClean="0">
                <a:solidFill>
                  <a:schemeClr val="tx1"/>
                </a:solidFill>
                <a:effectLst/>
                <a:latin typeface="Arial" pitchFamily="34" charset="0"/>
                <a:ea typeface="+mn-ea"/>
                <a:cs typeface="+mn-cs"/>
              </a:rPr>
              <a:t>- </a:t>
            </a:r>
            <a:r>
              <a:rPr lang="pl-PL" sz="2100" b="0" i="0" kern="1200" dirty="0" err="1" smtClean="0">
                <a:solidFill>
                  <a:schemeClr val="tx1"/>
                </a:solidFill>
                <a:effectLst/>
                <a:latin typeface="Arial" pitchFamily="34" charset="0"/>
                <a:ea typeface="+mn-ea"/>
                <a:cs typeface="+mn-cs"/>
              </a:rPr>
              <a:t>Zarzadzać</a:t>
            </a:r>
            <a:r>
              <a:rPr lang="pl-PL" sz="2100" b="0" i="0" kern="1200" baseline="0" dirty="0" smtClean="0">
                <a:solidFill>
                  <a:schemeClr val="tx1"/>
                </a:solidFill>
                <a:effectLst/>
                <a:latin typeface="Arial" pitchFamily="34" charset="0"/>
                <a:ea typeface="+mn-ea"/>
                <a:cs typeface="+mn-cs"/>
              </a:rPr>
              <a:t> budynkiem</a:t>
            </a:r>
          </a:p>
          <a:p>
            <a:pPr marL="342900" indent="-342900">
              <a:buFontTx/>
              <a:buChar char="-"/>
            </a:pPr>
            <a:endParaRPr lang="pl-PL" sz="2100" b="0" i="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12</a:t>
            </a:fld>
            <a:endParaRPr lang="en-US" dirty="0"/>
          </a:p>
        </p:txBody>
      </p:sp>
    </p:spTree>
    <p:extLst>
      <p:ext uri="{BB962C8B-B14F-4D97-AF65-F5344CB8AC3E}">
        <p14:creationId xmlns:p14="http://schemas.microsoft.com/office/powerpoint/2010/main" val="399751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pl-PL" dirty="0" smtClean="0"/>
              <a:t>BIM (</a:t>
            </a:r>
            <a:r>
              <a:rPr lang="pl-PL" b="1" dirty="0" err="1" smtClean="0"/>
              <a:t>Building</a:t>
            </a:r>
            <a:r>
              <a:rPr lang="pl-PL" b="1" dirty="0" smtClean="0"/>
              <a:t> Information Modeling) </a:t>
            </a:r>
            <a:r>
              <a:rPr lang="pl-PL" dirty="0" smtClean="0"/>
              <a:t>to proces realizowany w oparciu o  inteligentny model 3D. Model umożliwia dostęp do dokładnych i zawsze aktualnych danych projektowych, a co za tym idzie podejmowanie decyzji w oparciu o informacje w całym cyklu życia projektu</a:t>
            </a:r>
          </a:p>
          <a:p>
            <a:r>
              <a:rPr lang="pl-PL" sz="2100" b="0" i="0" kern="1200" dirty="0" smtClean="0">
                <a:solidFill>
                  <a:schemeClr val="tx1"/>
                </a:solidFill>
                <a:effectLst/>
                <a:latin typeface="Arial" pitchFamily="34" charset="0"/>
                <a:ea typeface="+mn-ea"/>
                <a:cs typeface="+mn-cs"/>
              </a:rPr>
              <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Obiekt stworzony w technologii BIM ma parametry rzeczywistego obiektu. Dzięki temu można przeanalizować dużo więcej informacji niż w projekcie powstałym w 2D. I co najważniejsze projekt w 2D może być interpretowany tylko przez ludzi bazując na ich doświadczeniu, a projekt w BIM-</a:t>
            </a:r>
            <a:r>
              <a:rPr lang="pl-PL" sz="2100" b="0" i="0" kern="1200" dirty="0" err="1" smtClean="0">
                <a:solidFill>
                  <a:schemeClr val="tx1"/>
                </a:solidFill>
                <a:effectLst/>
                <a:latin typeface="Arial" pitchFamily="34" charset="0"/>
                <a:ea typeface="+mn-ea"/>
                <a:cs typeface="+mn-cs"/>
              </a:rPr>
              <a:t>ie</a:t>
            </a:r>
            <a:r>
              <a:rPr lang="pl-PL" sz="2100" b="0" i="0" kern="1200" dirty="0" smtClean="0">
                <a:solidFill>
                  <a:schemeClr val="tx1"/>
                </a:solidFill>
                <a:effectLst/>
                <a:latin typeface="Arial" pitchFamily="34" charset="0"/>
                <a:ea typeface="+mn-ea"/>
                <a:cs typeface="+mn-cs"/>
              </a:rPr>
              <a:t> wprowadza dodatkowe wsparcie w postaci różnorodnych programów/raportów ułatwiających i przyśpieszających ową interpretację.</a:t>
            </a:r>
          </a:p>
          <a:p>
            <a:r>
              <a:rPr lang="pl-PL" sz="2100" b="0" i="0" kern="1200" dirty="0" smtClean="0">
                <a:solidFill>
                  <a:schemeClr val="tx1"/>
                </a:solidFill>
                <a:effectLst/>
                <a:latin typeface="Arial" pitchFamily="34" charset="0"/>
                <a:ea typeface="+mn-ea"/>
                <a:cs typeface="+mn-cs"/>
              </a:rPr>
              <a:t>Stosując technologię BIM można dużo łatwiej i szybciej:</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przeanalizować koszt, ilość materiałów, czas realizacji,</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wyłapać błędy w projekcie,</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zaplanować budowę,</a:t>
            </a:r>
          </a:p>
          <a:p>
            <a:pPr marL="0" indent="0">
              <a:buFontTx/>
              <a:buNone/>
            </a:pPr>
            <a:r>
              <a:rPr lang="pl-PL" sz="2100" b="0" i="0" kern="1200" dirty="0" smtClean="0">
                <a:solidFill>
                  <a:schemeClr val="tx1"/>
                </a:solidFill>
                <a:effectLst/>
                <a:latin typeface="Arial" pitchFamily="34" charset="0"/>
                <a:ea typeface="+mn-ea"/>
                <a:cs typeface="+mn-cs"/>
              </a:rPr>
              <a:t>- </a:t>
            </a:r>
            <a:r>
              <a:rPr lang="pl-PL" sz="2100" b="0" i="0" kern="1200" dirty="0" err="1" smtClean="0">
                <a:solidFill>
                  <a:schemeClr val="tx1"/>
                </a:solidFill>
                <a:effectLst/>
                <a:latin typeface="Arial" pitchFamily="34" charset="0"/>
                <a:ea typeface="+mn-ea"/>
                <a:cs typeface="+mn-cs"/>
              </a:rPr>
              <a:t>Zarzadzać</a:t>
            </a:r>
            <a:r>
              <a:rPr lang="pl-PL" sz="2100" b="0" i="0" kern="1200" baseline="0" dirty="0" smtClean="0">
                <a:solidFill>
                  <a:schemeClr val="tx1"/>
                </a:solidFill>
                <a:effectLst/>
                <a:latin typeface="Arial" pitchFamily="34" charset="0"/>
                <a:ea typeface="+mn-ea"/>
                <a:cs typeface="+mn-cs"/>
              </a:rPr>
              <a:t> budynkiem</a:t>
            </a:r>
          </a:p>
          <a:p>
            <a:pPr marL="342900" indent="-342900">
              <a:buFontTx/>
              <a:buChar char="-"/>
            </a:pPr>
            <a:endParaRPr lang="pl-PL" sz="2100" b="0" i="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13</a:t>
            </a:fld>
            <a:endParaRPr lang="en-US" dirty="0"/>
          </a:p>
        </p:txBody>
      </p:sp>
    </p:spTree>
    <p:extLst>
      <p:ext uri="{BB962C8B-B14F-4D97-AF65-F5344CB8AC3E}">
        <p14:creationId xmlns:p14="http://schemas.microsoft.com/office/powerpoint/2010/main" val="399751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pl-PL" dirty="0" smtClean="0"/>
              <a:t>BIM (</a:t>
            </a:r>
            <a:r>
              <a:rPr lang="pl-PL" b="1" dirty="0" err="1" smtClean="0"/>
              <a:t>Building</a:t>
            </a:r>
            <a:r>
              <a:rPr lang="pl-PL" b="1" dirty="0" smtClean="0"/>
              <a:t> Information Modeling) </a:t>
            </a:r>
            <a:r>
              <a:rPr lang="pl-PL" dirty="0" smtClean="0"/>
              <a:t>to proces realizowany w oparciu o  inteligentny model 3D. Model umożliwia dostęp do dokładnych i zawsze aktualnych danych projektowych, a co za tym idzie podejmowanie decyzji w oparciu o informacje w całym cyklu życia projektu</a:t>
            </a:r>
          </a:p>
          <a:p>
            <a:r>
              <a:rPr lang="pl-PL" sz="2100" b="0" i="0" kern="1200" dirty="0" smtClean="0">
                <a:solidFill>
                  <a:schemeClr val="tx1"/>
                </a:solidFill>
                <a:effectLst/>
                <a:latin typeface="Arial" pitchFamily="34" charset="0"/>
                <a:ea typeface="+mn-ea"/>
                <a:cs typeface="+mn-cs"/>
              </a:rPr>
              <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Obiekt stworzony w technologii BIM ma parametry rzeczywistego obiektu. Dzięki temu można przeanalizować dużo więcej informacji niż w projekcie powstałym w 2D. I co najważniejsze projekt w 2D może być interpretowany tylko przez ludzi bazując na ich doświadczeniu, a projekt w BIM-</a:t>
            </a:r>
            <a:r>
              <a:rPr lang="pl-PL" sz="2100" b="0" i="0" kern="1200" dirty="0" err="1" smtClean="0">
                <a:solidFill>
                  <a:schemeClr val="tx1"/>
                </a:solidFill>
                <a:effectLst/>
                <a:latin typeface="Arial" pitchFamily="34" charset="0"/>
                <a:ea typeface="+mn-ea"/>
                <a:cs typeface="+mn-cs"/>
              </a:rPr>
              <a:t>ie</a:t>
            </a:r>
            <a:r>
              <a:rPr lang="pl-PL" sz="2100" b="0" i="0" kern="1200" dirty="0" smtClean="0">
                <a:solidFill>
                  <a:schemeClr val="tx1"/>
                </a:solidFill>
                <a:effectLst/>
                <a:latin typeface="Arial" pitchFamily="34" charset="0"/>
                <a:ea typeface="+mn-ea"/>
                <a:cs typeface="+mn-cs"/>
              </a:rPr>
              <a:t> wprowadza dodatkowe wsparcie w postaci różnorodnych programów/raportów ułatwiających i przyśpieszających ową interpretację.</a:t>
            </a:r>
          </a:p>
          <a:p>
            <a:r>
              <a:rPr lang="pl-PL" sz="2100" b="0" i="0" kern="1200" dirty="0" smtClean="0">
                <a:solidFill>
                  <a:schemeClr val="tx1"/>
                </a:solidFill>
                <a:effectLst/>
                <a:latin typeface="Arial" pitchFamily="34" charset="0"/>
                <a:ea typeface="+mn-ea"/>
                <a:cs typeface="+mn-cs"/>
              </a:rPr>
              <a:t>Stosując technologię BIM można dużo łatwiej i szybciej:</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przeanalizować koszt, ilość materiałów, czas realizacji,</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wyłapać błędy w projekcie,</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zaplanować budowę,</a:t>
            </a:r>
          </a:p>
          <a:p>
            <a:pPr marL="0" indent="0">
              <a:buFontTx/>
              <a:buNone/>
            </a:pPr>
            <a:r>
              <a:rPr lang="pl-PL" sz="2100" b="0" i="0" kern="1200" dirty="0" smtClean="0">
                <a:solidFill>
                  <a:schemeClr val="tx1"/>
                </a:solidFill>
                <a:effectLst/>
                <a:latin typeface="Arial" pitchFamily="34" charset="0"/>
                <a:ea typeface="+mn-ea"/>
                <a:cs typeface="+mn-cs"/>
              </a:rPr>
              <a:t>- </a:t>
            </a:r>
            <a:r>
              <a:rPr lang="pl-PL" sz="2100" b="0" i="0" kern="1200" dirty="0" err="1" smtClean="0">
                <a:solidFill>
                  <a:schemeClr val="tx1"/>
                </a:solidFill>
                <a:effectLst/>
                <a:latin typeface="Arial" pitchFamily="34" charset="0"/>
                <a:ea typeface="+mn-ea"/>
                <a:cs typeface="+mn-cs"/>
              </a:rPr>
              <a:t>Zarzadzać</a:t>
            </a:r>
            <a:r>
              <a:rPr lang="pl-PL" sz="2100" b="0" i="0" kern="1200" baseline="0" dirty="0" smtClean="0">
                <a:solidFill>
                  <a:schemeClr val="tx1"/>
                </a:solidFill>
                <a:effectLst/>
                <a:latin typeface="Arial" pitchFamily="34" charset="0"/>
                <a:ea typeface="+mn-ea"/>
                <a:cs typeface="+mn-cs"/>
              </a:rPr>
              <a:t> budynkiem</a:t>
            </a:r>
          </a:p>
          <a:p>
            <a:pPr marL="342900" indent="-342900">
              <a:buFontTx/>
              <a:buChar char="-"/>
            </a:pPr>
            <a:endParaRPr lang="pl-PL" sz="2100" b="0" i="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14</a:t>
            </a:fld>
            <a:endParaRPr lang="en-US" dirty="0"/>
          </a:p>
        </p:txBody>
      </p:sp>
    </p:spTree>
    <p:extLst>
      <p:ext uri="{BB962C8B-B14F-4D97-AF65-F5344CB8AC3E}">
        <p14:creationId xmlns:p14="http://schemas.microsoft.com/office/powerpoint/2010/main" val="399751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pl-PL" dirty="0" smtClean="0"/>
              <a:t>BIM (</a:t>
            </a:r>
            <a:r>
              <a:rPr lang="pl-PL" b="1" dirty="0" err="1" smtClean="0"/>
              <a:t>Building</a:t>
            </a:r>
            <a:r>
              <a:rPr lang="pl-PL" b="1" dirty="0" smtClean="0"/>
              <a:t> Information Modeling) </a:t>
            </a:r>
            <a:r>
              <a:rPr lang="pl-PL" dirty="0" smtClean="0"/>
              <a:t>to proces realizowany w oparciu o  inteligentny model 3D. Model umożliwia dostęp do dokładnych i zawsze aktualnych danych projektowych, a co za tym idzie podejmowanie decyzji w oparciu o informacje w całym cyklu życia projektu</a:t>
            </a:r>
          </a:p>
          <a:p>
            <a:r>
              <a:rPr lang="pl-PL" sz="2100" b="0" i="0" kern="1200" dirty="0" smtClean="0">
                <a:solidFill>
                  <a:schemeClr val="tx1"/>
                </a:solidFill>
                <a:effectLst/>
                <a:latin typeface="Arial" pitchFamily="34" charset="0"/>
                <a:ea typeface="+mn-ea"/>
                <a:cs typeface="+mn-cs"/>
              </a:rPr>
              <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Obiekt stworzony w technologii BIM ma parametry rzeczywistego obiektu. Dzięki temu można przeanalizować dużo więcej informacji niż w projekcie powstałym w 2D. I co najważniejsze projekt w 2D może być interpretowany tylko przez ludzi bazując na ich doświadczeniu, a projekt w BIM-</a:t>
            </a:r>
            <a:r>
              <a:rPr lang="pl-PL" sz="2100" b="0" i="0" kern="1200" dirty="0" err="1" smtClean="0">
                <a:solidFill>
                  <a:schemeClr val="tx1"/>
                </a:solidFill>
                <a:effectLst/>
                <a:latin typeface="Arial" pitchFamily="34" charset="0"/>
                <a:ea typeface="+mn-ea"/>
                <a:cs typeface="+mn-cs"/>
              </a:rPr>
              <a:t>ie</a:t>
            </a:r>
            <a:r>
              <a:rPr lang="pl-PL" sz="2100" b="0" i="0" kern="1200" dirty="0" smtClean="0">
                <a:solidFill>
                  <a:schemeClr val="tx1"/>
                </a:solidFill>
                <a:effectLst/>
                <a:latin typeface="Arial" pitchFamily="34" charset="0"/>
                <a:ea typeface="+mn-ea"/>
                <a:cs typeface="+mn-cs"/>
              </a:rPr>
              <a:t> wprowadza dodatkowe wsparcie w postaci różnorodnych programów/raportów ułatwiających i przyśpieszających ową interpretację.</a:t>
            </a:r>
          </a:p>
          <a:p>
            <a:r>
              <a:rPr lang="pl-PL" sz="2100" b="0" i="0" kern="1200" dirty="0" smtClean="0">
                <a:solidFill>
                  <a:schemeClr val="tx1"/>
                </a:solidFill>
                <a:effectLst/>
                <a:latin typeface="Arial" pitchFamily="34" charset="0"/>
                <a:ea typeface="+mn-ea"/>
                <a:cs typeface="+mn-cs"/>
              </a:rPr>
              <a:t>Stosując technologię BIM można dużo łatwiej i szybciej:</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przeanalizować koszt, ilość materiałów, czas realizacji,</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wyłapać błędy w projekcie,</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zaplanować budowę,</a:t>
            </a:r>
          </a:p>
          <a:p>
            <a:pPr marL="0" indent="0">
              <a:buFontTx/>
              <a:buNone/>
            </a:pPr>
            <a:r>
              <a:rPr lang="pl-PL" sz="2100" b="0" i="0" kern="1200" dirty="0" smtClean="0">
                <a:solidFill>
                  <a:schemeClr val="tx1"/>
                </a:solidFill>
                <a:effectLst/>
                <a:latin typeface="Arial" pitchFamily="34" charset="0"/>
                <a:ea typeface="+mn-ea"/>
                <a:cs typeface="+mn-cs"/>
              </a:rPr>
              <a:t>- </a:t>
            </a:r>
            <a:r>
              <a:rPr lang="pl-PL" sz="2100" b="0" i="0" kern="1200" dirty="0" err="1" smtClean="0">
                <a:solidFill>
                  <a:schemeClr val="tx1"/>
                </a:solidFill>
                <a:effectLst/>
                <a:latin typeface="Arial" pitchFamily="34" charset="0"/>
                <a:ea typeface="+mn-ea"/>
                <a:cs typeface="+mn-cs"/>
              </a:rPr>
              <a:t>Zarzadzać</a:t>
            </a:r>
            <a:r>
              <a:rPr lang="pl-PL" sz="2100" b="0" i="0" kern="1200" baseline="0" dirty="0" smtClean="0">
                <a:solidFill>
                  <a:schemeClr val="tx1"/>
                </a:solidFill>
                <a:effectLst/>
                <a:latin typeface="Arial" pitchFamily="34" charset="0"/>
                <a:ea typeface="+mn-ea"/>
                <a:cs typeface="+mn-cs"/>
              </a:rPr>
              <a:t> budynkiem</a:t>
            </a:r>
          </a:p>
          <a:p>
            <a:pPr marL="342900" indent="-342900">
              <a:buFontTx/>
              <a:buChar char="-"/>
            </a:pPr>
            <a:endParaRPr lang="pl-PL" sz="2100" b="0" i="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15</a:t>
            </a:fld>
            <a:endParaRPr lang="en-US" dirty="0"/>
          </a:p>
        </p:txBody>
      </p:sp>
    </p:spTree>
    <p:extLst>
      <p:ext uri="{BB962C8B-B14F-4D97-AF65-F5344CB8AC3E}">
        <p14:creationId xmlns:p14="http://schemas.microsoft.com/office/powerpoint/2010/main" val="399751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pPr/>
              <a:t>16</a:t>
            </a:fld>
            <a:endParaRPr lang="en-US" dirty="0"/>
          </a:p>
        </p:txBody>
      </p:sp>
    </p:spTree>
    <p:extLst>
      <p:ext uri="{BB962C8B-B14F-4D97-AF65-F5344CB8AC3E}">
        <p14:creationId xmlns:p14="http://schemas.microsoft.com/office/powerpoint/2010/main" val="3630221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pl-PL" dirty="0" smtClean="0"/>
              <a:t>BIM (</a:t>
            </a:r>
            <a:r>
              <a:rPr lang="pl-PL" b="1" dirty="0" err="1" smtClean="0"/>
              <a:t>Building</a:t>
            </a:r>
            <a:r>
              <a:rPr lang="pl-PL" b="1" dirty="0" smtClean="0"/>
              <a:t> Information Modeling) </a:t>
            </a:r>
            <a:r>
              <a:rPr lang="pl-PL" dirty="0" smtClean="0"/>
              <a:t>to proces realizowany w oparciu o  inteligentny model 3D. Model umożliwia dostęp do dokładnych i zawsze aktualnych danych projektowych, a co za tym idzie podejmowanie decyzji w oparciu o informacje w całym cyklu życia projektu</a:t>
            </a:r>
          </a:p>
          <a:p>
            <a:r>
              <a:rPr lang="pl-PL" sz="2100" b="0" i="0" kern="1200" dirty="0" smtClean="0">
                <a:solidFill>
                  <a:schemeClr val="tx1"/>
                </a:solidFill>
                <a:effectLst/>
                <a:latin typeface="Arial" pitchFamily="34" charset="0"/>
                <a:ea typeface="+mn-ea"/>
                <a:cs typeface="+mn-cs"/>
              </a:rPr>
              <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Obiekt stworzony w technologii BIM ma parametry rzeczywistego obiektu. Dzięki temu można przeanalizować dużo więcej informacji niż w projekcie powstałym w 2D. I co najważniejsze projekt w 2D może być interpretowany tylko przez ludzi bazując na ich doświadczeniu, a projekt w BIM-</a:t>
            </a:r>
            <a:r>
              <a:rPr lang="pl-PL" sz="2100" b="0" i="0" kern="1200" dirty="0" err="1" smtClean="0">
                <a:solidFill>
                  <a:schemeClr val="tx1"/>
                </a:solidFill>
                <a:effectLst/>
                <a:latin typeface="Arial" pitchFamily="34" charset="0"/>
                <a:ea typeface="+mn-ea"/>
                <a:cs typeface="+mn-cs"/>
              </a:rPr>
              <a:t>ie</a:t>
            </a:r>
            <a:r>
              <a:rPr lang="pl-PL" sz="2100" b="0" i="0" kern="1200" dirty="0" smtClean="0">
                <a:solidFill>
                  <a:schemeClr val="tx1"/>
                </a:solidFill>
                <a:effectLst/>
                <a:latin typeface="Arial" pitchFamily="34" charset="0"/>
                <a:ea typeface="+mn-ea"/>
                <a:cs typeface="+mn-cs"/>
              </a:rPr>
              <a:t> wprowadza dodatkowe wsparcie w postaci różnorodnych programów/raportów ułatwiających i przyśpieszających ową interpretację.</a:t>
            </a:r>
          </a:p>
          <a:p>
            <a:r>
              <a:rPr lang="pl-PL" sz="2100" b="0" i="0" kern="1200" dirty="0" smtClean="0">
                <a:solidFill>
                  <a:schemeClr val="tx1"/>
                </a:solidFill>
                <a:effectLst/>
                <a:latin typeface="Arial" pitchFamily="34" charset="0"/>
                <a:ea typeface="+mn-ea"/>
                <a:cs typeface="+mn-cs"/>
              </a:rPr>
              <a:t>Stosując technologię BIM można dużo łatwiej i szybciej:</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przeanalizować koszt, ilość materiałów, czas realizacji,</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wyłapać błędy w projekcie,</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zaplanować budowę,</a:t>
            </a:r>
          </a:p>
          <a:p>
            <a:pPr marL="0" indent="0">
              <a:buFontTx/>
              <a:buNone/>
            </a:pPr>
            <a:r>
              <a:rPr lang="pl-PL" sz="2100" b="0" i="0" kern="1200" dirty="0" smtClean="0">
                <a:solidFill>
                  <a:schemeClr val="tx1"/>
                </a:solidFill>
                <a:effectLst/>
                <a:latin typeface="Arial" pitchFamily="34" charset="0"/>
                <a:ea typeface="+mn-ea"/>
                <a:cs typeface="+mn-cs"/>
              </a:rPr>
              <a:t>- </a:t>
            </a:r>
            <a:r>
              <a:rPr lang="pl-PL" sz="2100" b="0" i="0" kern="1200" dirty="0" err="1" smtClean="0">
                <a:solidFill>
                  <a:schemeClr val="tx1"/>
                </a:solidFill>
                <a:effectLst/>
                <a:latin typeface="Arial" pitchFamily="34" charset="0"/>
                <a:ea typeface="+mn-ea"/>
                <a:cs typeface="+mn-cs"/>
              </a:rPr>
              <a:t>Zarzadzać</a:t>
            </a:r>
            <a:r>
              <a:rPr lang="pl-PL" sz="2100" b="0" i="0" kern="1200" baseline="0" dirty="0" smtClean="0">
                <a:solidFill>
                  <a:schemeClr val="tx1"/>
                </a:solidFill>
                <a:effectLst/>
                <a:latin typeface="Arial" pitchFamily="34" charset="0"/>
                <a:ea typeface="+mn-ea"/>
                <a:cs typeface="+mn-cs"/>
              </a:rPr>
              <a:t> budynkiem</a:t>
            </a:r>
          </a:p>
          <a:p>
            <a:pPr marL="342900" indent="-342900">
              <a:buFontTx/>
              <a:buChar char="-"/>
            </a:pPr>
            <a:endParaRPr lang="pl-PL" sz="2100" b="0" i="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2</a:t>
            </a:fld>
            <a:endParaRPr lang="en-US" dirty="0"/>
          </a:p>
        </p:txBody>
      </p:sp>
    </p:spTree>
    <p:extLst>
      <p:ext uri="{BB962C8B-B14F-4D97-AF65-F5344CB8AC3E}">
        <p14:creationId xmlns:p14="http://schemas.microsoft.com/office/powerpoint/2010/main" val="399751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pl-PL" dirty="0" smtClean="0"/>
              <a:t>BIM (</a:t>
            </a:r>
            <a:r>
              <a:rPr lang="pl-PL" b="1" dirty="0" err="1" smtClean="0"/>
              <a:t>Building</a:t>
            </a:r>
            <a:r>
              <a:rPr lang="pl-PL" b="1" dirty="0" smtClean="0"/>
              <a:t> Information Modeling) </a:t>
            </a:r>
            <a:r>
              <a:rPr lang="pl-PL" dirty="0" smtClean="0"/>
              <a:t>to proces realizowany w oparciu o  inteligentny model 3D. Model umożliwia dostęp do dokładnych i zawsze aktualnych danych projektowych, a co za tym idzie podejmowanie decyzji w oparciu o informacje w całym cyklu życia projektu</a:t>
            </a:r>
          </a:p>
          <a:p>
            <a:r>
              <a:rPr lang="pl-PL" sz="2100" b="0" i="0" kern="1200" dirty="0" smtClean="0">
                <a:solidFill>
                  <a:schemeClr val="tx1"/>
                </a:solidFill>
                <a:effectLst/>
                <a:latin typeface="Arial" pitchFamily="34" charset="0"/>
                <a:ea typeface="+mn-ea"/>
                <a:cs typeface="+mn-cs"/>
              </a:rPr>
              <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Obiekt stworzony w technologii BIM ma parametry rzeczywistego obiektu. Dzięki temu można przeanalizować dużo więcej informacji niż w projekcie powstałym w 2D. I co najważniejsze projekt w 2D może być interpretowany tylko przez ludzi bazując na ich doświadczeniu, a projekt w BIM-</a:t>
            </a:r>
            <a:r>
              <a:rPr lang="pl-PL" sz="2100" b="0" i="0" kern="1200" dirty="0" err="1" smtClean="0">
                <a:solidFill>
                  <a:schemeClr val="tx1"/>
                </a:solidFill>
                <a:effectLst/>
                <a:latin typeface="Arial" pitchFamily="34" charset="0"/>
                <a:ea typeface="+mn-ea"/>
                <a:cs typeface="+mn-cs"/>
              </a:rPr>
              <a:t>ie</a:t>
            </a:r>
            <a:r>
              <a:rPr lang="pl-PL" sz="2100" b="0" i="0" kern="1200" dirty="0" smtClean="0">
                <a:solidFill>
                  <a:schemeClr val="tx1"/>
                </a:solidFill>
                <a:effectLst/>
                <a:latin typeface="Arial" pitchFamily="34" charset="0"/>
                <a:ea typeface="+mn-ea"/>
                <a:cs typeface="+mn-cs"/>
              </a:rPr>
              <a:t> wprowadza dodatkowe wsparcie w postaci różnorodnych programów/raportów ułatwiających i przyśpieszających ową interpretację.</a:t>
            </a:r>
          </a:p>
          <a:p>
            <a:r>
              <a:rPr lang="pl-PL" sz="2100" b="0" i="0" kern="1200" dirty="0" smtClean="0">
                <a:solidFill>
                  <a:schemeClr val="tx1"/>
                </a:solidFill>
                <a:effectLst/>
                <a:latin typeface="Arial" pitchFamily="34" charset="0"/>
                <a:ea typeface="+mn-ea"/>
                <a:cs typeface="+mn-cs"/>
              </a:rPr>
              <a:t>Stosując technologię BIM można dużo łatwiej i szybciej:</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przeanalizować koszt, ilość materiałów, czas realizacji,</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wyłapać błędy w projekcie,</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zaplanować budowę,</a:t>
            </a:r>
          </a:p>
          <a:p>
            <a:pPr marL="0" indent="0">
              <a:buFontTx/>
              <a:buNone/>
            </a:pPr>
            <a:r>
              <a:rPr lang="pl-PL" sz="2100" b="0" i="0" kern="1200" dirty="0" smtClean="0">
                <a:solidFill>
                  <a:schemeClr val="tx1"/>
                </a:solidFill>
                <a:effectLst/>
                <a:latin typeface="Arial" pitchFamily="34" charset="0"/>
                <a:ea typeface="+mn-ea"/>
                <a:cs typeface="+mn-cs"/>
              </a:rPr>
              <a:t>- </a:t>
            </a:r>
            <a:r>
              <a:rPr lang="pl-PL" sz="2100" b="0" i="0" kern="1200" dirty="0" err="1" smtClean="0">
                <a:solidFill>
                  <a:schemeClr val="tx1"/>
                </a:solidFill>
                <a:effectLst/>
                <a:latin typeface="Arial" pitchFamily="34" charset="0"/>
                <a:ea typeface="+mn-ea"/>
                <a:cs typeface="+mn-cs"/>
              </a:rPr>
              <a:t>Zarzadzać</a:t>
            </a:r>
            <a:r>
              <a:rPr lang="pl-PL" sz="2100" b="0" i="0" kern="1200" baseline="0" dirty="0" smtClean="0">
                <a:solidFill>
                  <a:schemeClr val="tx1"/>
                </a:solidFill>
                <a:effectLst/>
                <a:latin typeface="Arial" pitchFamily="34" charset="0"/>
                <a:ea typeface="+mn-ea"/>
                <a:cs typeface="+mn-cs"/>
              </a:rPr>
              <a:t> budynkiem</a:t>
            </a:r>
          </a:p>
          <a:p>
            <a:pPr marL="342900" indent="-342900">
              <a:buFontTx/>
              <a:buChar char="-"/>
            </a:pPr>
            <a:endParaRPr lang="pl-PL" sz="2100" b="0" i="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3</a:t>
            </a:fld>
            <a:endParaRPr lang="en-US" dirty="0"/>
          </a:p>
        </p:txBody>
      </p:sp>
    </p:spTree>
    <p:extLst>
      <p:ext uri="{BB962C8B-B14F-4D97-AF65-F5344CB8AC3E}">
        <p14:creationId xmlns:p14="http://schemas.microsoft.com/office/powerpoint/2010/main" val="399751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W ten sposób widzimy projekt budowlany, wiele osób o wielu różnych rolach potrzebuje dostępu do danych projektu, a nie zawsze w ten sam sposób, Aby poprawić</a:t>
            </a:r>
            <a:r>
              <a:rPr lang="pl-PL" baseline="0" dirty="0" smtClean="0"/>
              <a:t> </a:t>
            </a:r>
            <a:r>
              <a:rPr lang="pl-PL" dirty="0" smtClean="0"/>
              <a:t>efektywności w budowie i konstruowaniu budynku oprócz nowych narzędzi Autodesk udostępnia API, które umożliwia podłączenie wielu naszych skomplikowanych systemów innych niż Autodesk do naszego środowiska, z istniejącymi już istniejącymi połączeniami.</a:t>
            </a:r>
          </a:p>
          <a:p>
            <a:endParaRPr lang="pl-PL" dirty="0" smtClean="0"/>
          </a:p>
          <a:p>
            <a:r>
              <a:rPr lang="pl-PL" dirty="0" smtClean="0"/>
              <a:t>Przykłady: -</a:t>
            </a:r>
          </a:p>
          <a:p>
            <a:r>
              <a:rPr lang="pl-PL" dirty="0" smtClean="0"/>
              <a:t>Skoordynowany model umożliwi szybszą</a:t>
            </a:r>
            <a:r>
              <a:rPr lang="pl-PL" baseline="0" dirty="0" smtClean="0"/>
              <a:t> budowa, tworzenie pre</a:t>
            </a:r>
            <a:r>
              <a:rPr lang="pl-PL" dirty="0" smtClean="0"/>
              <a:t>fabrykatów</a:t>
            </a:r>
            <a:r>
              <a:rPr lang="pl-PL" baseline="0" dirty="0" smtClean="0"/>
              <a:t> </a:t>
            </a:r>
            <a:r>
              <a:rPr lang="pl-PL" dirty="0" smtClean="0"/>
              <a:t>i z</a:t>
            </a:r>
            <a:r>
              <a:rPr lang="pl-PL" baseline="0" dirty="0" smtClean="0"/>
              <a:t> </a:t>
            </a:r>
            <a:r>
              <a:rPr lang="pl-PL" dirty="0" smtClean="0"/>
              <a:t>większą pewnością ich poprawność</a:t>
            </a:r>
          </a:p>
          <a:p>
            <a:r>
              <a:rPr lang="pl-PL" dirty="0" smtClean="0"/>
              <a:t>Szczegółowy projekt pozwala na bardziej precyzyjne ułożenie podstawowych obiektów</a:t>
            </a:r>
          </a:p>
          <a:p>
            <a:r>
              <a:rPr lang="pl-PL" dirty="0" smtClean="0"/>
              <a:t>Dokładne ilości wkrótce i dołączone do modelu i rysunki umożliwiają szybsze podejmowanie lepszych decyzji w planowaniu</a:t>
            </a:r>
          </a:p>
          <a:p>
            <a:endParaRPr lang="pl-PL" dirty="0" smtClean="0"/>
          </a:p>
          <a:p>
            <a:endParaRPr lang="en-GB" dirty="0"/>
          </a:p>
        </p:txBody>
      </p:sp>
      <p:sp>
        <p:nvSpPr>
          <p:cNvPr id="4" name="Slide Number Placeholder 3"/>
          <p:cNvSpPr>
            <a:spLocks noGrp="1"/>
          </p:cNvSpPr>
          <p:nvPr>
            <p:ph type="sldNum" sz="quarter" idx="10"/>
          </p:nvPr>
        </p:nvSpPr>
        <p:spPr/>
        <p:txBody>
          <a:bodyPr/>
          <a:lstStyle/>
          <a:p>
            <a:fld id="{73E9330B-B1DA-214B-A229-0CB8492B91A5}" type="slidenum">
              <a:rPr lang="en-US" smtClean="0"/>
              <a:pPr/>
              <a:t>4</a:t>
            </a:fld>
            <a:endParaRPr lang="en-US" dirty="0"/>
          </a:p>
        </p:txBody>
      </p:sp>
    </p:spTree>
    <p:extLst>
      <p:ext uri="{BB962C8B-B14F-4D97-AF65-F5344CB8AC3E}">
        <p14:creationId xmlns:p14="http://schemas.microsoft.com/office/powerpoint/2010/main" val="3184455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pl-PL" dirty="0" smtClean="0"/>
              <a:t>BIM (</a:t>
            </a:r>
            <a:r>
              <a:rPr lang="pl-PL" b="1" dirty="0" err="1" smtClean="0"/>
              <a:t>Building</a:t>
            </a:r>
            <a:r>
              <a:rPr lang="pl-PL" b="1" dirty="0" smtClean="0"/>
              <a:t> Information Modeling) </a:t>
            </a:r>
            <a:r>
              <a:rPr lang="pl-PL" dirty="0" smtClean="0"/>
              <a:t>to proces realizowany w oparciu o  inteligentny model 3D. Model umożliwia dostęp do dokładnych i zawsze aktualnych danych projektowych, a co za tym idzie podejmowanie decyzji w oparciu o informacje w całym cyklu życia projektu</a:t>
            </a:r>
          </a:p>
          <a:p>
            <a:r>
              <a:rPr lang="pl-PL" sz="2100" b="0" i="0" kern="1200" dirty="0" smtClean="0">
                <a:solidFill>
                  <a:schemeClr val="tx1"/>
                </a:solidFill>
                <a:effectLst/>
                <a:latin typeface="Arial" pitchFamily="34" charset="0"/>
                <a:ea typeface="+mn-ea"/>
                <a:cs typeface="+mn-cs"/>
              </a:rPr>
              <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Obiekt stworzony w technologii BIM ma parametry rzeczywistego obiektu. Dzięki temu można przeanalizować dużo więcej informacji niż w projekcie powstałym w 2D. I co najważniejsze projekt w 2D może być interpretowany tylko przez ludzi bazując na ich doświadczeniu, a projekt w BIM-</a:t>
            </a:r>
            <a:r>
              <a:rPr lang="pl-PL" sz="2100" b="0" i="0" kern="1200" dirty="0" err="1" smtClean="0">
                <a:solidFill>
                  <a:schemeClr val="tx1"/>
                </a:solidFill>
                <a:effectLst/>
                <a:latin typeface="Arial" pitchFamily="34" charset="0"/>
                <a:ea typeface="+mn-ea"/>
                <a:cs typeface="+mn-cs"/>
              </a:rPr>
              <a:t>ie</a:t>
            </a:r>
            <a:r>
              <a:rPr lang="pl-PL" sz="2100" b="0" i="0" kern="1200" dirty="0" smtClean="0">
                <a:solidFill>
                  <a:schemeClr val="tx1"/>
                </a:solidFill>
                <a:effectLst/>
                <a:latin typeface="Arial" pitchFamily="34" charset="0"/>
                <a:ea typeface="+mn-ea"/>
                <a:cs typeface="+mn-cs"/>
              </a:rPr>
              <a:t> wprowadza dodatkowe wsparcie w postaci różnorodnych programów/raportów ułatwiających i przyśpieszających ową interpretację.</a:t>
            </a:r>
          </a:p>
          <a:p>
            <a:r>
              <a:rPr lang="pl-PL" sz="2100" b="0" i="0" kern="1200" dirty="0" smtClean="0">
                <a:solidFill>
                  <a:schemeClr val="tx1"/>
                </a:solidFill>
                <a:effectLst/>
                <a:latin typeface="Arial" pitchFamily="34" charset="0"/>
                <a:ea typeface="+mn-ea"/>
                <a:cs typeface="+mn-cs"/>
              </a:rPr>
              <a:t>Stosując technologię BIM można dużo łatwiej i szybciej:</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przeanalizować koszt, ilość materiałów, czas realizacji,</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wyłapać błędy w projekcie,</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zaplanować budowę,</a:t>
            </a:r>
          </a:p>
          <a:p>
            <a:pPr marL="0" indent="0">
              <a:buFontTx/>
              <a:buNone/>
            </a:pPr>
            <a:r>
              <a:rPr lang="pl-PL" sz="2100" b="0" i="0" kern="1200" dirty="0" smtClean="0">
                <a:solidFill>
                  <a:schemeClr val="tx1"/>
                </a:solidFill>
                <a:effectLst/>
                <a:latin typeface="Arial" pitchFamily="34" charset="0"/>
                <a:ea typeface="+mn-ea"/>
                <a:cs typeface="+mn-cs"/>
              </a:rPr>
              <a:t>- </a:t>
            </a:r>
            <a:r>
              <a:rPr lang="pl-PL" sz="2100" b="0" i="0" kern="1200" dirty="0" err="1" smtClean="0">
                <a:solidFill>
                  <a:schemeClr val="tx1"/>
                </a:solidFill>
                <a:effectLst/>
                <a:latin typeface="Arial" pitchFamily="34" charset="0"/>
                <a:ea typeface="+mn-ea"/>
                <a:cs typeface="+mn-cs"/>
              </a:rPr>
              <a:t>Zarzadzać</a:t>
            </a:r>
            <a:r>
              <a:rPr lang="pl-PL" sz="2100" b="0" i="0" kern="1200" baseline="0" dirty="0" smtClean="0">
                <a:solidFill>
                  <a:schemeClr val="tx1"/>
                </a:solidFill>
                <a:effectLst/>
                <a:latin typeface="Arial" pitchFamily="34" charset="0"/>
                <a:ea typeface="+mn-ea"/>
                <a:cs typeface="+mn-cs"/>
              </a:rPr>
              <a:t> budynkiem</a:t>
            </a:r>
          </a:p>
          <a:p>
            <a:pPr marL="342900" indent="-342900">
              <a:buFontTx/>
              <a:buChar char="-"/>
            </a:pPr>
            <a:endParaRPr lang="pl-PL" sz="2100" b="0" i="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5</a:t>
            </a:fld>
            <a:endParaRPr lang="en-US" dirty="0"/>
          </a:p>
        </p:txBody>
      </p:sp>
    </p:spTree>
    <p:extLst>
      <p:ext uri="{BB962C8B-B14F-4D97-AF65-F5344CB8AC3E}">
        <p14:creationId xmlns:p14="http://schemas.microsoft.com/office/powerpoint/2010/main" val="399751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pl-PL" dirty="0" smtClean="0"/>
              <a:t>BIM (</a:t>
            </a:r>
            <a:r>
              <a:rPr lang="pl-PL" b="1" dirty="0" err="1" smtClean="0"/>
              <a:t>Building</a:t>
            </a:r>
            <a:r>
              <a:rPr lang="pl-PL" b="1" dirty="0" smtClean="0"/>
              <a:t> Information Modeling) </a:t>
            </a:r>
            <a:r>
              <a:rPr lang="pl-PL" dirty="0" smtClean="0"/>
              <a:t>to proces realizowany w oparciu o  inteligentny model 3D. Model umożliwia dostęp do dokładnych i zawsze aktualnych danych projektowych, a co za tym idzie podejmowanie decyzji w oparciu o informacje w całym cyklu życia projektu</a:t>
            </a:r>
          </a:p>
          <a:p>
            <a:r>
              <a:rPr lang="pl-PL" sz="2100" b="0" i="0" kern="1200" dirty="0" smtClean="0">
                <a:solidFill>
                  <a:schemeClr val="tx1"/>
                </a:solidFill>
                <a:effectLst/>
                <a:latin typeface="Arial" pitchFamily="34" charset="0"/>
                <a:ea typeface="+mn-ea"/>
                <a:cs typeface="+mn-cs"/>
              </a:rPr>
              <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Obiekt stworzony w technologii BIM ma parametry rzeczywistego obiektu. Dzięki temu można przeanalizować dużo więcej informacji niż w projekcie powstałym w 2D. I co najważniejsze projekt w 2D może być interpretowany tylko przez ludzi bazując na ich doświadczeniu, a projekt w BIM-</a:t>
            </a:r>
            <a:r>
              <a:rPr lang="pl-PL" sz="2100" b="0" i="0" kern="1200" dirty="0" err="1" smtClean="0">
                <a:solidFill>
                  <a:schemeClr val="tx1"/>
                </a:solidFill>
                <a:effectLst/>
                <a:latin typeface="Arial" pitchFamily="34" charset="0"/>
                <a:ea typeface="+mn-ea"/>
                <a:cs typeface="+mn-cs"/>
              </a:rPr>
              <a:t>ie</a:t>
            </a:r>
            <a:r>
              <a:rPr lang="pl-PL" sz="2100" b="0" i="0" kern="1200" dirty="0" smtClean="0">
                <a:solidFill>
                  <a:schemeClr val="tx1"/>
                </a:solidFill>
                <a:effectLst/>
                <a:latin typeface="Arial" pitchFamily="34" charset="0"/>
                <a:ea typeface="+mn-ea"/>
                <a:cs typeface="+mn-cs"/>
              </a:rPr>
              <a:t> wprowadza dodatkowe wsparcie w postaci różnorodnych programów/raportów ułatwiających i przyśpieszających ową interpretację.</a:t>
            </a:r>
          </a:p>
          <a:p>
            <a:r>
              <a:rPr lang="pl-PL" sz="2100" b="0" i="0" kern="1200" dirty="0" smtClean="0">
                <a:solidFill>
                  <a:schemeClr val="tx1"/>
                </a:solidFill>
                <a:effectLst/>
                <a:latin typeface="Arial" pitchFamily="34" charset="0"/>
                <a:ea typeface="+mn-ea"/>
                <a:cs typeface="+mn-cs"/>
              </a:rPr>
              <a:t>Stosując technologię BIM można dużo łatwiej i szybciej:</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przeanalizować koszt, ilość materiałów, czas realizacji,</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wyłapać błędy w projekcie,</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zaplanować budowę,</a:t>
            </a:r>
          </a:p>
          <a:p>
            <a:pPr marL="0" indent="0">
              <a:buFontTx/>
              <a:buNone/>
            </a:pPr>
            <a:r>
              <a:rPr lang="pl-PL" sz="2100" b="0" i="0" kern="1200" dirty="0" smtClean="0">
                <a:solidFill>
                  <a:schemeClr val="tx1"/>
                </a:solidFill>
                <a:effectLst/>
                <a:latin typeface="Arial" pitchFamily="34" charset="0"/>
                <a:ea typeface="+mn-ea"/>
                <a:cs typeface="+mn-cs"/>
              </a:rPr>
              <a:t>- </a:t>
            </a:r>
            <a:r>
              <a:rPr lang="pl-PL" sz="2100" b="0" i="0" kern="1200" dirty="0" err="1" smtClean="0">
                <a:solidFill>
                  <a:schemeClr val="tx1"/>
                </a:solidFill>
                <a:effectLst/>
                <a:latin typeface="Arial" pitchFamily="34" charset="0"/>
                <a:ea typeface="+mn-ea"/>
                <a:cs typeface="+mn-cs"/>
              </a:rPr>
              <a:t>Zarzadzać</a:t>
            </a:r>
            <a:r>
              <a:rPr lang="pl-PL" sz="2100" b="0" i="0" kern="1200" baseline="0" dirty="0" smtClean="0">
                <a:solidFill>
                  <a:schemeClr val="tx1"/>
                </a:solidFill>
                <a:effectLst/>
                <a:latin typeface="Arial" pitchFamily="34" charset="0"/>
                <a:ea typeface="+mn-ea"/>
                <a:cs typeface="+mn-cs"/>
              </a:rPr>
              <a:t> budynkiem</a:t>
            </a:r>
          </a:p>
          <a:p>
            <a:pPr marL="342900" indent="-342900">
              <a:buFontTx/>
              <a:buChar char="-"/>
            </a:pPr>
            <a:endParaRPr lang="pl-PL" sz="2100" b="0" i="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6</a:t>
            </a:fld>
            <a:endParaRPr lang="en-US" dirty="0"/>
          </a:p>
        </p:txBody>
      </p:sp>
    </p:spTree>
    <p:extLst>
      <p:ext uri="{BB962C8B-B14F-4D97-AF65-F5344CB8AC3E}">
        <p14:creationId xmlns:p14="http://schemas.microsoft.com/office/powerpoint/2010/main" val="399751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pl-PL" dirty="0" smtClean="0"/>
              <a:t>BIM (</a:t>
            </a:r>
            <a:r>
              <a:rPr lang="pl-PL" b="1" dirty="0" err="1" smtClean="0"/>
              <a:t>Building</a:t>
            </a:r>
            <a:r>
              <a:rPr lang="pl-PL" b="1" dirty="0" smtClean="0"/>
              <a:t> Information Modeling) </a:t>
            </a:r>
            <a:r>
              <a:rPr lang="pl-PL" dirty="0" smtClean="0"/>
              <a:t>to proces realizowany w oparciu o  inteligentny model 3D. Model umożliwia dostęp do dokładnych i zawsze aktualnych danych projektowych, a co za tym idzie podejmowanie decyzji w oparciu o informacje w całym cyklu życia projektu</a:t>
            </a:r>
          </a:p>
          <a:p>
            <a:r>
              <a:rPr lang="pl-PL" sz="2100" b="0" i="0" kern="1200" dirty="0" smtClean="0">
                <a:solidFill>
                  <a:schemeClr val="tx1"/>
                </a:solidFill>
                <a:effectLst/>
                <a:latin typeface="Arial" pitchFamily="34" charset="0"/>
                <a:ea typeface="+mn-ea"/>
                <a:cs typeface="+mn-cs"/>
              </a:rPr>
              <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Obiekt stworzony w technologii BIM ma parametry rzeczywistego obiektu. Dzięki temu można przeanalizować dużo więcej informacji niż w projekcie powstałym w 2D. I co najważniejsze projekt w 2D może być interpretowany tylko przez ludzi bazując na ich doświadczeniu, a projekt w BIM-</a:t>
            </a:r>
            <a:r>
              <a:rPr lang="pl-PL" sz="2100" b="0" i="0" kern="1200" dirty="0" err="1" smtClean="0">
                <a:solidFill>
                  <a:schemeClr val="tx1"/>
                </a:solidFill>
                <a:effectLst/>
                <a:latin typeface="Arial" pitchFamily="34" charset="0"/>
                <a:ea typeface="+mn-ea"/>
                <a:cs typeface="+mn-cs"/>
              </a:rPr>
              <a:t>ie</a:t>
            </a:r>
            <a:r>
              <a:rPr lang="pl-PL" sz="2100" b="0" i="0" kern="1200" dirty="0" smtClean="0">
                <a:solidFill>
                  <a:schemeClr val="tx1"/>
                </a:solidFill>
                <a:effectLst/>
                <a:latin typeface="Arial" pitchFamily="34" charset="0"/>
                <a:ea typeface="+mn-ea"/>
                <a:cs typeface="+mn-cs"/>
              </a:rPr>
              <a:t> wprowadza dodatkowe wsparcie w postaci różnorodnych programów/raportów ułatwiających i przyśpieszających ową interpretację.</a:t>
            </a:r>
          </a:p>
          <a:p>
            <a:r>
              <a:rPr lang="pl-PL" sz="2100" b="0" i="0" kern="1200" dirty="0" smtClean="0">
                <a:solidFill>
                  <a:schemeClr val="tx1"/>
                </a:solidFill>
                <a:effectLst/>
                <a:latin typeface="Arial" pitchFamily="34" charset="0"/>
                <a:ea typeface="+mn-ea"/>
                <a:cs typeface="+mn-cs"/>
              </a:rPr>
              <a:t>Stosując technologię BIM można dużo łatwiej i szybciej:</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przeanalizować koszt, ilość materiałów, czas realizacji,</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wyłapać błędy w projekcie,</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zaplanować budowę,</a:t>
            </a:r>
          </a:p>
          <a:p>
            <a:pPr marL="0" indent="0">
              <a:buFontTx/>
              <a:buNone/>
            </a:pPr>
            <a:r>
              <a:rPr lang="pl-PL" sz="2100" b="0" i="0" kern="1200" dirty="0" smtClean="0">
                <a:solidFill>
                  <a:schemeClr val="tx1"/>
                </a:solidFill>
                <a:effectLst/>
                <a:latin typeface="Arial" pitchFamily="34" charset="0"/>
                <a:ea typeface="+mn-ea"/>
                <a:cs typeface="+mn-cs"/>
              </a:rPr>
              <a:t>- </a:t>
            </a:r>
            <a:r>
              <a:rPr lang="pl-PL" sz="2100" b="0" i="0" kern="1200" dirty="0" err="1" smtClean="0">
                <a:solidFill>
                  <a:schemeClr val="tx1"/>
                </a:solidFill>
                <a:effectLst/>
                <a:latin typeface="Arial" pitchFamily="34" charset="0"/>
                <a:ea typeface="+mn-ea"/>
                <a:cs typeface="+mn-cs"/>
              </a:rPr>
              <a:t>Zarzadzać</a:t>
            </a:r>
            <a:r>
              <a:rPr lang="pl-PL" sz="2100" b="0" i="0" kern="1200" baseline="0" dirty="0" smtClean="0">
                <a:solidFill>
                  <a:schemeClr val="tx1"/>
                </a:solidFill>
                <a:effectLst/>
                <a:latin typeface="Arial" pitchFamily="34" charset="0"/>
                <a:ea typeface="+mn-ea"/>
                <a:cs typeface="+mn-cs"/>
              </a:rPr>
              <a:t> budynkiem</a:t>
            </a:r>
          </a:p>
          <a:p>
            <a:pPr marL="342900" indent="-342900">
              <a:buFontTx/>
              <a:buChar char="-"/>
            </a:pPr>
            <a:endParaRPr lang="pl-PL" sz="2100" b="0" i="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7</a:t>
            </a:fld>
            <a:endParaRPr lang="en-US" dirty="0"/>
          </a:p>
        </p:txBody>
      </p:sp>
    </p:spTree>
    <p:extLst>
      <p:ext uri="{BB962C8B-B14F-4D97-AF65-F5344CB8AC3E}">
        <p14:creationId xmlns:p14="http://schemas.microsoft.com/office/powerpoint/2010/main" val="399751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pl-PL" dirty="0" smtClean="0"/>
              <a:t>BIM (</a:t>
            </a:r>
            <a:r>
              <a:rPr lang="pl-PL" b="1" dirty="0" err="1" smtClean="0"/>
              <a:t>Building</a:t>
            </a:r>
            <a:r>
              <a:rPr lang="pl-PL" b="1" dirty="0" smtClean="0"/>
              <a:t> Information Modeling) </a:t>
            </a:r>
            <a:r>
              <a:rPr lang="pl-PL" dirty="0" smtClean="0"/>
              <a:t>to proces realizowany w oparciu o  inteligentny model 3D. Model umożliwia dostęp do dokładnych i zawsze aktualnych danych projektowych, a co za tym idzie podejmowanie decyzji w oparciu o informacje w całym cyklu życia projektu</a:t>
            </a:r>
          </a:p>
          <a:p>
            <a:r>
              <a:rPr lang="pl-PL" sz="2100" b="0" i="0" kern="1200" dirty="0" smtClean="0">
                <a:solidFill>
                  <a:schemeClr val="tx1"/>
                </a:solidFill>
                <a:effectLst/>
                <a:latin typeface="Arial" pitchFamily="34" charset="0"/>
                <a:ea typeface="+mn-ea"/>
                <a:cs typeface="+mn-cs"/>
              </a:rPr>
              <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Obiekt stworzony w technologii BIM ma parametry rzeczywistego obiektu. Dzięki temu można przeanalizować dużo więcej informacji niż w projekcie powstałym w 2D. I co najważniejsze projekt w 2D może być interpretowany tylko przez ludzi bazując na ich doświadczeniu, a projekt w BIM-</a:t>
            </a:r>
            <a:r>
              <a:rPr lang="pl-PL" sz="2100" b="0" i="0" kern="1200" dirty="0" err="1" smtClean="0">
                <a:solidFill>
                  <a:schemeClr val="tx1"/>
                </a:solidFill>
                <a:effectLst/>
                <a:latin typeface="Arial" pitchFamily="34" charset="0"/>
                <a:ea typeface="+mn-ea"/>
                <a:cs typeface="+mn-cs"/>
              </a:rPr>
              <a:t>ie</a:t>
            </a:r>
            <a:r>
              <a:rPr lang="pl-PL" sz="2100" b="0" i="0" kern="1200" dirty="0" smtClean="0">
                <a:solidFill>
                  <a:schemeClr val="tx1"/>
                </a:solidFill>
                <a:effectLst/>
                <a:latin typeface="Arial" pitchFamily="34" charset="0"/>
                <a:ea typeface="+mn-ea"/>
                <a:cs typeface="+mn-cs"/>
              </a:rPr>
              <a:t> wprowadza dodatkowe wsparcie w postaci różnorodnych programów/raportów ułatwiających i przyśpieszających ową interpretację.</a:t>
            </a:r>
          </a:p>
          <a:p>
            <a:r>
              <a:rPr lang="pl-PL" sz="2100" b="0" i="0" kern="1200" dirty="0" smtClean="0">
                <a:solidFill>
                  <a:schemeClr val="tx1"/>
                </a:solidFill>
                <a:effectLst/>
                <a:latin typeface="Arial" pitchFamily="34" charset="0"/>
                <a:ea typeface="+mn-ea"/>
                <a:cs typeface="+mn-cs"/>
              </a:rPr>
              <a:t>Stosując technologię BIM można dużo łatwiej i szybciej:</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przeanalizować koszt, ilość materiałów, czas realizacji,</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wyłapać błędy w projekcie,</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zaplanować budowę,</a:t>
            </a:r>
          </a:p>
          <a:p>
            <a:pPr marL="0" indent="0">
              <a:buFontTx/>
              <a:buNone/>
            </a:pPr>
            <a:r>
              <a:rPr lang="pl-PL" sz="2100" b="0" i="0" kern="1200" dirty="0" smtClean="0">
                <a:solidFill>
                  <a:schemeClr val="tx1"/>
                </a:solidFill>
                <a:effectLst/>
                <a:latin typeface="Arial" pitchFamily="34" charset="0"/>
                <a:ea typeface="+mn-ea"/>
                <a:cs typeface="+mn-cs"/>
              </a:rPr>
              <a:t>- </a:t>
            </a:r>
            <a:r>
              <a:rPr lang="pl-PL" sz="2100" b="0" i="0" kern="1200" dirty="0" err="1" smtClean="0">
                <a:solidFill>
                  <a:schemeClr val="tx1"/>
                </a:solidFill>
                <a:effectLst/>
                <a:latin typeface="Arial" pitchFamily="34" charset="0"/>
                <a:ea typeface="+mn-ea"/>
                <a:cs typeface="+mn-cs"/>
              </a:rPr>
              <a:t>Zarzadzać</a:t>
            </a:r>
            <a:r>
              <a:rPr lang="pl-PL" sz="2100" b="0" i="0" kern="1200" baseline="0" dirty="0" smtClean="0">
                <a:solidFill>
                  <a:schemeClr val="tx1"/>
                </a:solidFill>
                <a:effectLst/>
                <a:latin typeface="Arial" pitchFamily="34" charset="0"/>
                <a:ea typeface="+mn-ea"/>
                <a:cs typeface="+mn-cs"/>
              </a:rPr>
              <a:t> budynkiem</a:t>
            </a:r>
          </a:p>
          <a:p>
            <a:pPr marL="342900" indent="-342900">
              <a:buFontTx/>
              <a:buChar char="-"/>
            </a:pPr>
            <a:endParaRPr lang="pl-PL" sz="2100" b="0" i="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8</a:t>
            </a:fld>
            <a:endParaRPr lang="en-US" dirty="0"/>
          </a:p>
        </p:txBody>
      </p:sp>
    </p:spTree>
    <p:extLst>
      <p:ext uri="{BB962C8B-B14F-4D97-AF65-F5344CB8AC3E}">
        <p14:creationId xmlns:p14="http://schemas.microsoft.com/office/powerpoint/2010/main" val="399751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pl-PL" dirty="0" smtClean="0"/>
              <a:t>BIM (</a:t>
            </a:r>
            <a:r>
              <a:rPr lang="pl-PL" b="1" dirty="0" err="1" smtClean="0"/>
              <a:t>Building</a:t>
            </a:r>
            <a:r>
              <a:rPr lang="pl-PL" b="1" dirty="0" smtClean="0"/>
              <a:t> Information Modeling) </a:t>
            </a:r>
            <a:r>
              <a:rPr lang="pl-PL" dirty="0" smtClean="0"/>
              <a:t>to proces realizowany w oparciu o  inteligentny model 3D. Model umożliwia dostęp do dokładnych i zawsze aktualnych danych projektowych, a co za tym idzie podejmowanie decyzji w oparciu o informacje w całym cyklu życia projektu</a:t>
            </a:r>
          </a:p>
          <a:p>
            <a:r>
              <a:rPr lang="pl-PL" sz="2100" b="0" i="0" kern="1200" dirty="0" smtClean="0">
                <a:solidFill>
                  <a:schemeClr val="tx1"/>
                </a:solidFill>
                <a:effectLst/>
                <a:latin typeface="Arial" pitchFamily="34" charset="0"/>
                <a:ea typeface="+mn-ea"/>
                <a:cs typeface="+mn-cs"/>
              </a:rPr>
              <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Obiekt stworzony w technologii BIM ma parametry rzeczywistego obiektu. Dzięki temu można przeanalizować dużo więcej informacji niż w projekcie powstałym w 2D. I co najważniejsze projekt w 2D może być interpretowany tylko przez ludzi bazując na ich doświadczeniu, a projekt w BIM-</a:t>
            </a:r>
            <a:r>
              <a:rPr lang="pl-PL" sz="2100" b="0" i="0" kern="1200" dirty="0" err="1" smtClean="0">
                <a:solidFill>
                  <a:schemeClr val="tx1"/>
                </a:solidFill>
                <a:effectLst/>
                <a:latin typeface="Arial" pitchFamily="34" charset="0"/>
                <a:ea typeface="+mn-ea"/>
                <a:cs typeface="+mn-cs"/>
              </a:rPr>
              <a:t>ie</a:t>
            </a:r>
            <a:r>
              <a:rPr lang="pl-PL" sz="2100" b="0" i="0" kern="1200" dirty="0" smtClean="0">
                <a:solidFill>
                  <a:schemeClr val="tx1"/>
                </a:solidFill>
                <a:effectLst/>
                <a:latin typeface="Arial" pitchFamily="34" charset="0"/>
                <a:ea typeface="+mn-ea"/>
                <a:cs typeface="+mn-cs"/>
              </a:rPr>
              <a:t> wprowadza dodatkowe wsparcie w postaci różnorodnych programów/raportów ułatwiających i przyśpieszających ową interpretację.</a:t>
            </a:r>
          </a:p>
          <a:p>
            <a:r>
              <a:rPr lang="pl-PL" sz="2100" b="0" i="0" kern="1200" dirty="0" smtClean="0">
                <a:solidFill>
                  <a:schemeClr val="tx1"/>
                </a:solidFill>
                <a:effectLst/>
                <a:latin typeface="Arial" pitchFamily="34" charset="0"/>
                <a:ea typeface="+mn-ea"/>
                <a:cs typeface="+mn-cs"/>
              </a:rPr>
              <a:t>Stosując technologię BIM można dużo łatwiej i szybciej:</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przeanalizować koszt, ilość materiałów, czas realizacji,</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wyłapać błędy w projekcie,</a:t>
            </a:r>
            <a:br>
              <a:rPr lang="pl-PL" sz="2100" b="0" i="0" kern="1200" dirty="0" smtClean="0">
                <a:solidFill>
                  <a:schemeClr val="tx1"/>
                </a:solidFill>
                <a:effectLst/>
                <a:latin typeface="Arial" pitchFamily="34" charset="0"/>
                <a:ea typeface="+mn-ea"/>
                <a:cs typeface="+mn-cs"/>
              </a:rPr>
            </a:br>
            <a:r>
              <a:rPr lang="pl-PL" sz="2100" b="0" i="0" kern="1200" dirty="0" smtClean="0">
                <a:solidFill>
                  <a:schemeClr val="tx1"/>
                </a:solidFill>
                <a:effectLst/>
                <a:latin typeface="Arial" pitchFamily="34" charset="0"/>
                <a:ea typeface="+mn-ea"/>
                <a:cs typeface="+mn-cs"/>
              </a:rPr>
              <a:t>– zaplanować budowę,</a:t>
            </a:r>
          </a:p>
          <a:p>
            <a:pPr marL="0" indent="0">
              <a:buFontTx/>
              <a:buNone/>
            </a:pPr>
            <a:r>
              <a:rPr lang="pl-PL" sz="2100" b="0" i="0" kern="1200" dirty="0" smtClean="0">
                <a:solidFill>
                  <a:schemeClr val="tx1"/>
                </a:solidFill>
                <a:effectLst/>
                <a:latin typeface="Arial" pitchFamily="34" charset="0"/>
                <a:ea typeface="+mn-ea"/>
                <a:cs typeface="+mn-cs"/>
              </a:rPr>
              <a:t>- </a:t>
            </a:r>
            <a:r>
              <a:rPr lang="pl-PL" sz="2100" b="0" i="0" kern="1200" dirty="0" err="1" smtClean="0">
                <a:solidFill>
                  <a:schemeClr val="tx1"/>
                </a:solidFill>
                <a:effectLst/>
                <a:latin typeface="Arial" pitchFamily="34" charset="0"/>
                <a:ea typeface="+mn-ea"/>
                <a:cs typeface="+mn-cs"/>
              </a:rPr>
              <a:t>Zarzadzać</a:t>
            </a:r>
            <a:r>
              <a:rPr lang="pl-PL" sz="2100" b="0" i="0" kern="1200" baseline="0" dirty="0" smtClean="0">
                <a:solidFill>
                  <a:schemeClr val="tx1"/>
                </a:solidFill>
                <a:effectLst/>
                <a:latin typeface="Arial" pitchFamily="34" charset="0"/>
                <a:ea typeface="+mn-ea"/>
                <a:cs typeface="+mn-cs"/>
              </a:rPr>
              <a:t> budynkiem</a:t>
            </a:r>
          </a:p>
          <a:p>
            <a:pPr marL="342900" indent="-342900">
              <a:buFontTx/>
              <a:buChar char="-"/>
            </a:pPr>
            <a:endParaRPr lang="pl-PL" sz="2100" b="0" i="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9</a:t>
            </a:fld>
            <a:endParaRPr lang="en-US" dirty="0"/>
          </a:p>
        </p:txBody>
      </p:sp>
    </p:spTree>
    <p:extLst>
      <p:ext uri="{BB962C8B-B14F-4D97-AF65-F5344CB8AC3E}">
        <p14:creationId xmlns:p14="http://schemas.microsoft.com/office/powerpoint/2010/main" val="399751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927" y="0"/>
            <a:ext cx="16259441" cy="9144000"/>
          </a:xfrm>
          <a:prstGeom prst="rect">
            <a:avLst/>
          </a:prstGeom>
        </p:spPr>
      </p:pic>
      <p:sp>
        <p:nvSpPr>
          <p:cNvPr id="2" name="Rectangle 1"/>
          <p:cNvSpPr/>
          <p:nvPr userDrawn="1"/>
        </p:nvSpPr>
        <p:spPr>
          <a:xfrm>
            <a:off x="0" y="2426764"/>
            <a:ext cx="16257588" cy="4088336"/>
          </a:xfrm>
          <a:prstGeom prst="rect">
            <a:avLst/>
          </a:prstGeom>
          <a:gradFill>
            <a:gsLst>
              <a:gs pos="20000">
                <a:schemeClr val="bg1">
                  <a:alpha val="88000"/>
                </a:schemeClr>
              </a:gs>
              <a:gs pos="100000">
                <a:schemeClr val="bg1">
                  <a:alpha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itchFamily="34" charset="0"/>
            </a:endParaRPr>
          </a:p>
        </p:txBody>
      </p:sp>
      <p:pic>
        <p:nvPicPr>
          <p:cNvPr id="8" name="Picture 7" descr="Flat_foote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81700"/>
            <a:ext cx="16256000" cy="533400"/>
          </a:xfrm>
          <a:prstGeom prst="rect">
            <a:avLst/>
          </a:prstGeom>
        </p:spPr>
      </p:pic>
      <p:sp>
        <p:nvSpPr>
          <p:cNvPr id="4" name="Text Placeholder 2"/>
          <p:cNvSpPr>
            <a:spLocks noGrp="1"/>
          </p:cNvSpPr>
          <p:nvPr>
            <p:ph type="body" sz="quarter" idx="10" hasCustomPrompt="1"/>
          </p:nvPr>
        </p:nvSpPr>
        <p:spPr>
          <a:xfrm>
            <a:off x="812880" y="3243122"/>
            <a:ext cx="9596241" cy="1606783"/>
          </a:xfrm>
          <a:prstGeom prst="rect">
            <a:avLst/>
          </a:prstGeom>
        </p:spPr>
        <p:txBody>
          <a:bodyPr lIns="0" tIns="0" rIns="0" bIns="0">
            <a:noAutofit/>
          </a:bodyPr>
          <a:lstStyle>
            <a:lvl1pPr marL="0" indent="0">
              <a:spcBef>
                <a:spcPts val="0"/>
              </a:spcBef>
              <a:buNone/>
              <a:defRPr sz="4800" b="1" baseline="0">
                <a:solidFill>
                  <a:schemeClr val="accent4"/>
                </a:solidFill>
                <a:latin typeface="Arial" pitchFamily="34" charset="0"/>
                <a:cs typeface="Arial" pitchFamily="34" charset="0"/>
              </a:defRPr>
            </a:lvl1pPr>
          </a:lstStyle>
          <a:p>
            <a:r>
              <a:rPr lang="en-US" sz="4500" dirty="0" smtClean="0"/>
              <a:t>Main title can extend over one or two lines</a:t>
            </a:r>
            <a:endParaRPr lang="en-US" sz="4500" dirty="0"/>
          </a:p>
        </p:txBody>
      </p:sp>
      <p:sp>
        <p:nvSpPr>
          <p:cNvPr id="5" name="Text Placeholder 4"/>
          <p:cNvSpPr>
            <a:spLocks noGrp="1"/>
          </p:cNvSpPr>
          <p:nvPr>
            <p:ph type="body" sz="quarter" idx="12" hasCustomPrompt="1"/>
          </p:nvPr>
        </p:nvSpPr>
        <p:spPr>
          <a:xfrm>
            <a:off x="812884" y="5159375"/>
            <a:ext cx="9596237" cy="516340"/>
          </a:xfrm>
          <a:prstGeom prst="rect">
            <a:avLst/>
          </a:prstGeom>
        </p:spPr>
        <p:txBody>
          <a:bodyPr lIns="0" tIns="0" rIns="0" bIns="0">
            <a:noAutofit/>
          </a:bodyPr>
          <a:lstStyle>
            <a:lvl1pPr marL="0" indent="0">
              <a:spcBef>
                <a:spcPts val="0"/>
              </a:spcBef>
              <a:buNone/>
              <a:defRPr sz="3200" b="0" baseline="0">
                <a:solidFill>
                  <a:schemeClr val="tx2"/>
                </a:solidFill>
                <a:latin typeface="Arial" pitchFamily="34" charset="0"/>
                <a:cs typeface="Arial" pitchFamily="34" charset="0"/>
              </a:defRPr>
            </a:lvl1pPr>
          </a:lstStyle>
          <a:p>
            <a:pPr lvl="0"/>
            <a:r>
              <a:rPr lang="en-US" dirty="0" smtClean="0"/>
              <a:t>Presenter Name</a:t>
            </a:r>
          </a:p>
        </p:txBody>
      </p:sp>
      <p:sp>
        <p:nvSpPr>
          <p:cNvPr id="6" name="Text Placeholder 15"/>
          <p:cNvSpPr>
            <a:spLocks noGrp="1"/>
          </p:cNvSpPr>
          <p:nvPr>
            <p:ph type="body" sz="quarter" idx="13" hasCustomPrompt="1"/>
          </p:nvPr>
        </p:nvSpPr>
        <p:spPr>
          <a:xfrm>
            <a:off x="812880" y="5675715"/>
            <a:ext cx="9596241" cy="420285"/>
          </a:xfrm>
          <a:prstGeom prst="rect">
            <a:avLst/>
          </a:prstGeom>
        </p:spPr>
        <p:txBody>
          <a:bodyPr lIns="0" tIns="0" rIns="0" bIns="0">
            <a:noAutofit/>
          </a:bodyPr>
          <a:lstStyle>
            <a:lvl1pPr marL="0" indent="0">
              <a:spcBef>
                <a:spcPts val="0"/>
              </a:spcBef>
              <a:buNone/>
              <a:defRPr sz="2400" b="0" baseline="0">
                <a:solidFill>
                  <a:schemeClr val="tx2"/>
                </a:solidFill>
                <a:latin typeface="Arial" pitchFamily="34" charset="0"/>
                <a:cs typeface="Arial" pitchFamily="34" charset="0"/>
              </a:defRPr>
            </a:lvl1pPr>
          </a:lstStyle>
          <a:p>
            <a:pPr lvl="0"/>
            <a:r>
              <a:rPr lang="en-US" dirty="0" smtClean="0"/>
              <a:t>Presenter Title</a:t>
            </a:r>
            <a:endParaRPr lang="en-US" dirty="0"/>
          </a:p>
        </p:txBody>
      </p:sp>
      <p:sp>
        <p:nvSpPr>
          <p:cNvPr id="14" name="TextBox 13"/>
          <p:cNvSpPr txBox="1"/>
          <p:nvPr userDrawn="1"/>
        </p:nvSpPr>
        <p:spPr>
          <a:xfrm>
            <a:off x="131709" y="8795059"/>
            <a:ext cx="1295233" cy="169277"/>
          </a:xfrm>
          <a:prstGeom prst="rect">
            <a:avLst/>
          </a:prstGeom>
          <a:noFill/>
        </p:spPr>
        <p:txBody>
          <a:bodyPr wrap="square" lIns="0" tIns="0" rIns="0" bIns="0" rtlCol="0">
            <a:spAutoFit/>
          </a:bodyPr>
          <a:lstStyle/>
          <a:p>
            <a:r>
              <a:rPr lang="en-US" sz="1100" b="0" i="0" baseline="0" dirty="0" smtClean="0">
                <a:solidFill>
                  <a:schemeClr val="tx1">
                    <a:lumMod val="65000"/>
                    <a:lumOff val="35000"/>
                  </a:schemeClr>
                </a:solidFill>
                <a:latin typeface="Arial" pitchFamily="34" charset="0"/>
                <a:cs typeface="Arial" pitchFamily="34" charset="0"/>
              </a:rPr>
              <a:t>© 2015 Autodesk</a:t>
            </a:r>
            <a:endParaRPr lang="en-US" sz="1100" b="0" i="0" baseline="0" dirty="0">
              <a:solidFill>
                <a:schemeClr val="tx1">
                  <a:lumMod val="65000"/>
                  <a:lumOff val="35000"/>
                </a:schemeClr>
              </a:solidFill>
              <a:latin typeface="Arial" pitchFamily="34" charset="0"/>
              <a:cs typeface="Arial" pitchFamily="34" charset="0"/>
            </a:endParaRPr>
          </a:p>
        </p:txBody>
      </p:sp>
      <p:sp>
        <p:nvSpPr>
          <p:cNvPr id="13" name="Text Placeholder 12"/>
          <p:cNvSpPr>
            <a:spLocks noGrp="1"/>
          </p:cNvSpPr>
          <p:nvPr>
            <p:ph type="body" sz="quarter" idx="14"/>
          </p:nvPr>
        </p:nvSpPr>
        <p:spPr>
          <a:xfrm>
            <a:off x="814279" y="2816421"/>
            <a:ext cx="17554101" cy="421580"/>
          </a:xfrm>
          <a:prstGeom prst="rect">
            <a:avLst/>
          </a:prstGeom>
        </p:spPr>
        <p:txBody>
          <a:bodyPr vert="horz" lIns="0" anchor="ctr"/>
          <a:lstStyle>
            <a:lvl1pPr marL="0" indent="0">
              <a:buNone/>
              <a:defRPr sz="2000" b="1">
                <a:solidFill>
                  <a:schemeClr val="accent4"/>
                </a:solidFill>
                <a:latin typeface="Arial"/>
                <a:cs typeface="Arial"/>
              </a:defRPr>
            </a:lvl1pPr>
            <a:lvl2pPr>
              <a:defRPr sz="1500">
                <a:solidFill>
                  <a:srgbClr val="0696D7"/>
                </a:solidFill>
                <a:latin typeface="Arial"/>
                <a:cs typeface="Arial"/>
              </a:defRPr>
            </a:lvl2pPr>
            <a:lvl3pPr>
              <a:defRPr sz="1500">
                <a:solidFill>
                  <a:srgbClr val="0696D7"/>
                </a:solidFill>
                <a:latin typeface="Arial"/>
                <a:cs typeface="Arial"/>
              </a:defRPr>
            </a:lvl3pPr>
            <a:lvl4pPr>
              <a:defRPr sz="1500">
                <a:solidFill>
                  <a:srgbClr val="0696D7"/>
                </a:solidFill>
                <a:latin typeface="Arial"/>
                <a:cs typeface="Arial"/>
              </a:defRPr>
            </a:lvl4pPr>
            <a:lvl5pPr>
              <a:defRPr sz="1500">
                <a:solidFill>
                  <a:srgbClr val="0696D7"/>
                </a:solidFill>
                <a:latin typeface="Arial"/>
                <a:cs typeface="Arial"/>
              </a:defRPr>
            </a:lvl5pPr>
          </a:lstStyle>
          <a:p>
            <a:pPr lvl="0"/>
            <a:r>
              <a:rPr lang="en-US" dirty="0" smtClean="0"/>
              <a:t>Click to edit Master text styles</a:t>
            </a:r>
          </a:p>
        </p:txBody>
      </p:sp>
    </p:spTree>
    <p:extLst>
      <p:ext uri="{BB962C8B-B14F-4D97-AF65-F5344CB8AC3E}">
        <p14:creationId xmlns:p14="http://schemas.microsoft.com/office/powerpoint/2010/main" val="30340494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1 column)">
    <p:spTree>
      <p:nvGrpSpPr>
        <p:cNvPr id="1" name=""/>
        <p:cNvGrpSpPr/>
        <p:nvPr/>
      </p:nvGrpSpPr>
      <p:grpSpPr>
        <a:xfrm>
          <a:off x="0" y="0"/>
          <a:ext cx="0" cy="0"/>
          <a:chOff x="0" y="0"/>
          <a:chExt cx="0" cy="0"/>
        </a:xfrm>
      </p:grpSpPr>
      <p:sp>
        <p:nvSpPr>
          <p:cNvPr id="4" name="Content Placeholder 2"/>
          <p:cNvSpPr>
            <a:spLocks noGrp="1"/>
          </p:cNvSpPr>
          <p:nvPr>
            <p:ph idx="1"/>
          </p:nvPr>
        </p:nvSpPr>
        <p:spPr>
          <a:xfrm>
            <a:off x="812880" y="1890186"/>
            <a:ext cx="14631908" cy="6356376"/>
          </a:xfrm>
          <a:prstGeom prst="rect">
            <a:avLst/>
          </a:prstGeom>
        </p:spPr>
        <p:txBody>
          <a:bodyPr lIns="0" tIns="0" rIns="0" bIns="0">
            <a:noAutofit/>
          </a:bodyPr>
          <a:lstStyle>
            <a:lvl1pPr marL="609608" indent="-502920">
              <a:buClr>
                <a:schemeClr val="accent4"/>
              </a:buClr>
              <a:buSzPct val="100000"/>
              <a:buFont typeface="Wingdings" charset="2"/>
              <a:buChar char="§"/>
              <a:defRPr sz="4500" b="0">
                <a:solidFill>
                  <a:schemeClr val="tx1"/>
                </a:solidFill>
                <a:latin typeface="Arial" pitchFamily="34" charset="0"/>
                <a:cs typeface="Arial" pitchFamily="34" charset="0"/>
              </a:defRPr>
            </a:lvl1pPr>
            <a:lvl2pPr marL="1320817" indent="-457200">
              <a:buClr>
                <a:schemeClr val="accent4"/>
              </a:buClr>
              <a:buSzPct val="100000"/>
              <a:buFont typeface="Wingdings" charset="2"/>
              <a:buChar char="§"/>
              <a:defRPr sz="3600" b="0">
                <a:solidFill>
                  <a:schemeClr val="tx1"/>
                </a:solidFill>
                <a:latin typeface="Arial" pitchFamily="34" charset="0"/>
                <a:cs typeface="Arial" pitchFamily="34" charset="0"/>
              </a:defRPr>
            </a:lvl2pPr>
            <a:lvl3pPr marL="2032025" indent="-411480">
              <a:buClr>
                <a:schemeClr val="accent4"/>
              </a:buClr>
              <a:buSzPct val="100000"/>
              <a:buFont typeface="Wingdings" charset="2"/>
              <a:buChar char="§"/>
              <a:defRPr sz="3200" b="0">
                <a:solidFill>
                  <a:schemeClr val="tx1"/>
                </a:solidFill>
                <a:latin typeface="Arial" pitchFamily="34" charset="0"/>
                <a:cs typeface="Arial" pitchFamily="34" charset="0"/>
              </a:defRPr>
            </a:lvl3pPr>
            <a:lvl4pPr marL="2844836" indent="-365760">
              <a:buClr>
                <a:schemeClr val="accent4"/>
              </a:buClr>
              <a:buSzPct val="100000"/>
              <a:buFont typeface="Wingdings" charset="2"/>
              <a:buChar char="§"/>
              <a:defRPr sz="2700" b="0">
                <a:solidFill>
                  <a:schemeClr val="tx1"/>
                </a:solidFill>
                <a:latin typeface="Arial" pitchFamily="34" charset="0"/>
                <a:cs typeface="Arial" pitchFamily="34" charset="0"/>
              </a:defRPr>
            </a:lvl4pPr>
            <a:lvl5pPr marL="3657646" indent="-320040">
              <a:buClr>
                <a:schemeClr val="accent4"/>
              </a:buClr>
              <a:buSzPct val="100000"/>
              <a:buFont typeface="Wingdings" charset="2"/>
              <a:buChar char="§"/>
              <a:defRPr sz="2400" b="0">
                <a:solidFill>
                  <a:schemeClr val="tx1"/>
                </a:solidFill>
                <a:latin typeface="Arial" pitchFamily="34" charset="0"/>
                <a:cs typeface="Arial" pitchFamily="34" charset="0"/>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p:nvPr>
        </p:nvSpPr>
        <p:spPr>
          <a:xfrm>
            <a:off x="812880" y="366185"/>
            <a:ext cx="14631829" cy="1524000"/>
          </a:xfrm>
          <a:prstGeom prst="rect">
            <a:avLst/>
          </a:prstGeom>
        </p:spPr>
        <p:txBody>
          <a:bodyPr lIns="0" tIns="0" rIns="0" bIns="0" anchor="t" anchorCtr="0">
            <a:noAutofit/>
          </a:bodyPr>
          <a:lstStyle>
            <a:lvl1pPr algn="l">
              <a:defRPr sz="4500" baseline="0">
                <a:solidFill>
                  <a:schemeClr val="accent4"/>
                </a:solidFill>
                <a:latin typeface="Arial" pitchFamily="34" charset="0"/>
                <a:cs typeface="Arial" pitchFamily="34" charset="0"/>
              </a:defRPr>
            </a:lvl1pPr>
          </a:lstStyle>
          <a:p>
            <a:r>
              <a:rPr lang="en-US" dirty="0" smtClean="0"/>
              <a:t>Click to edit Master title style</a:t>
            </a:r>
            <a:endParaRPr lang="en-US" dirty="0"/>
          </a:p>
        </p:txBody>
      </p:sp>
      <p:sp>
        <p:nvSpPr>
          <p:cNvPr id="7" name="Rectangle 6"/>
          <p:cNvSpPr/>
          <p:nvPr userDrawn="1"/>
        </p:nvSpPr>
        <p:spPr>
          <a:xfrm>
            <a:off x="0" y="8610600"/>
            <a:ext cx="16257588" cy="533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itchFamily="34" charset="0"/>
            </a:endParaRPr>
          </a:p>
        </p:txBody>
      </p:sp>
      <p:sp>
        <p:nvSpPr>
          <p:cNvPr id="8" name="TextBox 7"/>
          <p:cNvSpPr txBox="1"/>
          <p:nvPr userDrawn="1"/>
        </p:nvSpPr>
        <p:spPr>
          <a:xfrm>
            <a:off x="131709" y="8795059"/>
            <a:ext cx="1295233" cy="169277"/>
          </a:xfrm>
          <a:prstGeom prst="rect">
            <a:avLst/>
          </a:prstGeom>
          <a:noFill/>
        </p:spPr>
        <p:txBody>
          <a:bodyPr wrap="square" lIns="0" tIns="0" rIns="0" bIns="0" rtlCol="0">
            <a:spAutoFit/>
          </a:bodyPr>
          <a:lstStyle/>
          <a:p>
            <a:r>
              <a:rPr lang="en-US" sz="1100" b="0" i="0" dirty="0" smtClean="0">
                <a:solidFill>
                  <a:schemeClr val="tx1">
                    <a:lumMod val="65000"/>
                    <a:lumOff val="35000"/>
                  </a:schemeClr>
                </a:solidFill>
                <a:latin typeface="Arial" pitchFamily="34" charset="0"/>
                <a:cs typeface="Arial" pitchFamily="34" charset="0"/>
              </a:rPr>
              <a:t>© 2015 Autodesk</a:t>
            </a:r>
            <a:endParaRPr lang="en-US" sz="1100" b="0" i="0" dirty="0">
              <a:solidFill>
                <a:schemeClr val="tx1">
                  <a:lumMod val="65000"/>
                  <a:lumOff val="35000"/>
                </a:schemeClr>
              </a:solidFill>
              <a:latin typeface="Arial" pitchFamily="34" charset="0"/>
              <a:cs typeface="Arial" pitchFamily="34" charset="0"/>
            </a:endParaRPr>
          </a:p>
        </p:txBody>
      </p:sp>
      <p:pic>
        <p:nvPicPr>
          <p:cNvPr id="9" name="Picture 8" descr="autodesk-logo-rgb-color-logo-black-text-larg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236702" y="8724902"/>
            <a:ext cx="1867535" cy="313055"/>
          </a:xfrm>
          <a:prstGeom prst="rect">
            <a:avLst/>
          </a:prstGeom>
        </p:spPr>
      </p:pic>
    </p:spTree>
    <p:extLst>
      <p:ext uri="{BB962C8B-B14F-4D97-AF65-F5344CB8AC3E}">
        <p14:creationId xmlns:p14="http://schemas.microsoft.com/office/powerpoint/2010/main" val="40893972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5" name="Rectangle 4"/>
          <p:cNvSpPr/>
          <p:nvPr userDrawn="1"/>
        </p:nvSpPr>
        <p:spPr>
          <a:xfrm>
            <a:off x="0" y="8610600"/>
            <a:ext cx="16257588" cy="533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itchFamily="34" charset="0"/>
            </a:endParaRPr>
          </a:p>
        </p:txBody>
      </p:sp>
      <p:sp>
        <p:nvSpPr>
          <p:cNvPr id="6" name="TextBox 5"/>
          <p:cNvSpPr txBox="1"/>
          <p:nvPr userDrawn="1"/>
        </p:nvSpPr>
        <p:spPr>
          <a:xfrm>
            <a:off x="131709" y="8795059"/>
            <a:ext cx="1295233" cy="169277"/>
          </a:xfrm>
          <a:prstGeom prst="rect">
            <a:avLst/>
          </a:prstGeom>
          <a:noFill/>
        </p:spPr>
        <p:txBody>
          <a:bodyPr wrap="square" lIns="0" tIns="0" rIns="0" bIns="0" rtlCol="0">
            <a:spAutoFit/>
          </a:bodyPr>
          <a:lstStyle/>
          <a:p>
            <a:r>
              <a:rPr lang="en-US" sz="1100" b="0" i="0" baseline="0" dirty="0" smtClean="0">
                <a:solidFill>
                  <a:schemeClr val="tx1">
                    <a:lumMod val="65000"/>
                    <a:lumOff val="35000"/>
                  </a:schemeClr>
                </a:solidFill>
                <a:latin typeface="Arial" pitchFamily="34" charset="0"/>
                <a:cs typeface="Arial" pitchFamily="34" charset="0"/>
              </a:rPr>
              <a:t>© 2015 Autodesk</a:t>
            </a:r>
            <a:endParaRPr lang="en-US" sz="1100" b="0" i="0" baseline="0" dirty="0">
              <a:solidFill>
                <a:schemeClr val="tx1">
                  <a:lumMod val="65000"/>
                  <a:lumOff val="35000"/>
                </a:schemeClr>
              </a:solidFill>
              <a:latin typeface="Arial" pitchFamily="34" charset="0"/>
              <a:cs typeface="Arial" pitchFamily="34" charset="0"/>
            </a:endParaRPr>
          </a:p>
        </p:txBody>
      </p:sp>
      <p:pic>
        <p:nvPicPr>
          <p:cNvPr id="7" name="Picture 6" descr="autodesk-logo-rgb-color-logo-black-text-larg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236702" y="8724902"/>
            <a:ext cx="1867535" cy="313055"/>
          </a:xfrm>
          <a:prstGeom prst="rect">
            <a:avLst/>
          </a:prstGeom>
        </p:spPr>
      </p:pic>
      <p:sp>
        <p:nvSpPr>
          <p:cNvPr id="2" name="Title 1"/>
          <p:cNvSpPr>
            <a:spLocks noGrp="1"/>
          </p:cNvSpPr>
          <p:nvPr>
            <p:ph type="title"/>
          </p:nvPr>
        </p:nvSpPr>
        <p:spPr>
          <a:xfrm>
            <a:off x="741866" y="341378"/>
            <a:ext cx="14696861" cy="1328305"/>
          </a:xfrm>
          <a:prstGeom prst="rect">
            <a:avLst/>
          </a:prstGeom>
        </p:spPr>
        <p:txBody>
          <a:bodyPr/>
          <a:lstStyle>
            <a:lvl1pPr>
              <a:defRPr baseline="0">
                <a:solidFill>
                  <a:schemeClr val="accent4"/>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41866" y="2011679"/>
            <a:ext cx="14696861" cy="6278881"/>
          </a:xfrm>
          <a:prstGeom prst="rect">
            <a:avLst/>
          </a:prstGeom>
        </p:spPr>
        <p:txBody>
          <a:bodyPr/>
          <a:lstStyle>
            <a:lvl1pPr>
              <a:buClr>
                <a:schemeClr val="accent4"/>
              </a:buClr>
              <a:defRPr>
                <a:latin typeface="Arial" pitchFamily="34" charset="0"/>
                <a:cs typeface="Arial" pitchFamily="34" charset="0"/>
              </a:defRPr>
            </a:lvl1pPr>
            <a:lvl2pPr>
              <a:buClr>
                <a:schemeClr val="accent4"/>
              </a:buClr>
              <a:defRPr>
                <a:latin typeface="Arial" pitchFamily="34" charset="0"/>
                <a:cs typeface="Arial" pitchFamily="34" charset="0"/>
              </a:defRPr>
            </a:lvl2pPr>
            <a:lvl3pPr>
              <a:buClr>
                <a:schemeClr val="accent4"/>
              </a:buClr>
              <a:defRPr>
                <a:latin typeface="Arial" pitchFamily="34" charset="0"/>
                <a:cs typeface="Arial" pitchFamily="34" charset="0"/>
              </a:defRPr>
            </a:lvl3pPr>
            <a:lvl4pPr>
              <a:buClr>
                <a:schemeClr val="accent4"/>
              </a:buClr>
              <a:defRPr>
                <a:latin typeface="Arial" pitchFamily="34" charset="0"/>
                <a:cs typeface="Arial" pitchFamily="34" charset="0"/>
              </a:defRPr>
            </a:lvl4pPr>
            <a:lvl5pPr>
              <a:buClr>
                <a:schemeClr val="accent4"/>
              </a:buCl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a:xfrm>
            <a:off x="7538846" y="8610600"/>
            <a:ext cx="1138624" cy="533400"/>
          </a:xfrm>
          <a:prstGeom prst="rect">
            <a:avLst/>
          </a:prstGeom>
        </p:spPr>
        <p:txBody>
          <a:bodyPr anchor="ctr"/>
          <a:lstStyle>
            <a:lvl1pPr algn="ctr">
              <a:defRPr sz="3000">
                <a:latin typeface="Arial" pitchFamily="34" charset="0"/>
              </a:defRPr>
            </a:lvl1pPr>
          </a:lstStyle>
          <a:p>
            <a:fld id="{F734506C-EF52-4FF2-9904-C2A4DBD83A4B}" type="slidenum">
              <a:rPr lang="en-US" smtClean="0"/>
              <a:pPr/>
              <a:t>‹#›</a:t>
            </a:fld>
            <a:endParaRPr lang="en-US" dirty="0"/>
          </a:p>
        </p:txBody>
      </p:sp>
    </p:spTree>
    <p:extLst>
      <p:ext uri="{BB962C8B-B14F-4D97-AF65-F5344CB8AC3E}">
        <p14:creationId xmlns:p14="http://schemas.microsoft.com/office/powerpoint/2010/main" val="2541264188"/>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Box 3"/>
          <p:cNvSpPr txBox="1"/>
          <p:nvPr userDrawn="1"/>
        </p:nvSpPr>
        <p:spPr>
          <a:xfrm>
            <a:off x="131709" y="8356601"/>
            <a:ext cx="15997291" cy="677108"/>
          </a:xfrm>
          <a:prstGeom prst="rect">
            <a:avLst/>
          </a:prstGeom>
          <a:noFill/>
        </p:spPr>
        <p:txBody>
          <a:bodyPr wrap="square" lIns="0" tIns="0" rIns="0" bIns="0" rtlCol="0">
            <a:spAutoFit/>
          </a:bodyPr>
          <a:lstStyle/>
          <a:p>
            <a:r>
              <a:rPr lang="en-US" sz="1100" b="0" i="0" dirty="0" smtClean="0">
                <a:solidFill>
                  <a:schemeClr val="tx1">
                    <a:lumMod val="65000"/>
                    <a:lumOff val="35000"/>
                  </a:schemeClr>
                </a:solidFill>
                <a:latin typeface="Arial" pitchFamily="34" charset="0"/>
                <a:cs typeface="Arial" pitchFamily="34" charset="0"/>
              </a:rPr>
              <a:t>Autodesk is a registered trademark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a:p>
            <a:endParaRPr lang="en-US" sz="1100" b="0" i="0" dirty="0" smtClean="0">
              <a:solidFill>
                <a:schemeClr val="tx1">
                  <a:lumMod val="65000"/>
                  <a:lumOff val="35000"/>
                </a:schemeClr>
              </a:solidFill>
              <a:latin typeface="Arial" pitchFamily="34" charset="0"/>
              <a:cs typeface="Arial" pitchFamily="34" charset="0"/>
            </a:endParaRPr>
          </a:p>
          <a:p>
            <a:r>
              <a:rPr lang="en-US" sz="1100" b="0" i="0" dirty="0" smtClean="0">
                <a:solidFill>
                  <a:schemeClr val="tx1">
                    <a:lumMod val="65000"/>
                    <a:lumOff val="35000"/>
                  </a:schemeClr>
                </a:solidFill>
                <a:latin typeface="Arial" pitchFamily="34" charset="0"/>
                <a:cs typeface="Arial" pitchFamily="34" charset="0"/>
              </a:rPr>
              <a:t>© 2015 Autodesk, Inc. All right</a:t>
            </a:r>
            <a:r>
              <a:rPr lang="en-US" sz="1100" b="0" i="0" baseline="0" dirty="0" smtClean="0">
                <a:solidFill>
                  <a:schemeClr val="tx1">
                    <a:lumMod val="65000"/>
                    <a:lumOff val="35000"/>
                  </a:schemeClr>
                </a:solidFill>
                <a:latin typeface="Arial" pitchFamily="34" charset="0"/>
                <a:cs typeface="Arial" pitchFamily="34" charset="0"/>
              </a:rPr>
              <a:t>s reserved.</a:t>
            </a:r>
            <a:endParaRPr lang="en-US" sz="1100" b="0" i="0" dirty="0">
              <a:solidFill>
                <a:schemeClr val="tx1">
                  <a:lumMod val="65000"/>
                  <a:lumOff val="35000"/>
                </a:schemeClr>
              </a:solidFill>
              <a:latin typeface="Arial" pitchFamily="34" charset="0"/>
              <a:cs typeface="Arial" pitchFamily="34" charset="0"/>
            </a:endParaRPr>
          </a:p>
        </p:txBody>
      </p:sp>
      <p:pic>
        <p:nvPicPr>
          <p:cNvPr id="6" name="Picture 5" descr="autodesk-logo-cmyk-color-logo-black-text-larg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1499" y="3433763"/>
            <a:ext cx="11430000" cy="1905000"/>
          </a:xfrm>
          <a:prstGeom prst="rect">
            <a:avLst/>
          </a:prstGeom>
        </p:spPr>
      </p:pic>
    </p:spTree>
    <p:extLst>
      <p:ext uri="{BB962C8B-B14F-4D97-AF65-F5344CB8AC3E}">
        <p14:creationId xmlns:p14="http://schemas.microsoft.com/office/powerpoint/2010/main" val="28899729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bg1"/>
            </a:gs>
            <a:gs pos="100000">
              <a:schemeClr val="bg1">
                <a:lumMod val="65000"/>
                <a:alpha val="56000"/>
              </a:schemeClr>
            </a:gs>
            <a:gs pos="55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124512"/>
      </p:ext>
    </p:extLst>
  </p:cSld>
  <p:clrMap bg1="lt1" tx1="dk1" bg2="lt2" tx2="dk2" accent1="accent1" accent2="accent2" accent3="accent3" accent4="accent4" accent5="accent5" accent6="accent6" hlink="hlink" folHlink="folHlink"/>
  <p:sldLayoutIdLst>
    <p:sldLayoutId id="2147483666" r:id="rId1"/>
    <p:sldLayoutId id="2147483664" r:id="rId2"/>
    <p:sldLayoutId id="2147483668" r:id="rId3"/>
    <p:sldLayoutId id="2147483669" r:id="rId4"/>
  </p:sldLayoutIdLst>
  <p:timing>
    <p:tnLst>
      <p:par>
        <p:cTn id="1" dur="indefinite" restart="never" nodeType="tmRoot"/>
      </p:par>
    </p:tnLst>
  </p:timing>
  <p:hf sldNum="0" hdr="0" dt="0"/>
  <p:txStyles>
    <p:titleStyle>
      <a:lvl1pPr algn="l" defTabSz="812810" rtl="0" eaLnBrk="1" latinLnBrk="0" hangingPunct="1">
        <a:spcBef>
          <a:spcPct val="0"/>
        </a:spcBef>
        <a:buNone/>
        <a:defRPr sz="4500" b="1" i="0" kern="1200" baseline="0">
          <a:solidFill>
            <a:srgbClr val="1B58A8"/>
          </a:solidFill>
          <a:latin typeface="Frutiger Next LT W1G"/>
          <a:ea typeface="+mj-ea"/>
          <a:cs typeface="Frutiger Next LT W1G"/>
        </a:defRPr>
      </a:lvl1pPr>
    </p:titleStyle>
    <p:bodyStyle>
      <a:lvl1pPr marL="685800" indent="-685800" algn="l" defTabSz="812810" rtl="0" eaLnBrk="1" latinLnBrk="0" hangingPunct="1">
        <a:spcBef>
          <a:spcPts val="0"/>
        </a:spcBef>
        <a:buFont typeface="Wingdings" charset="2"/>
        <a:buChar char="§"/>
        <a:defRPr sz="4500" b="0" i="0" kern="1200" baseline="0">
          <a:solidFill>
            <a:schemeClr val="tx1"/>
          </a:solidFill>
          <a:latin typeface="Frutiger Next LT W1G"/>
          <a:ea typeface="+mn-ea"/>
          <a:cs typeface="Frutiger Next LT W1G"/>
        </a:defRPr>
      </a:lvl1pPr>
      <a:lvl2pPr marL="1320817" indent="-508006" algn="l" defTabSz="812810" rtl="0" eaLnBrk="1" latinLnBrk="0" hangingPunct="1">
        <a:spcBef>
          <a:spcPct val="20000"/>
        </a:spcBef>
        <a:buFont typeface="Wingdings" charset="2"/>
        <a:buChar char="§"/>
        <a:defRPr sz="3600" b="0" i="0" kern="1200">
          <a:solidFill>
            <a:schemeClr val="tx1"/>
          </a:solidFill>
          <a:latin typeface="Frutiger Next LT W1G"/>
          <a:ea typeface="+mn-ea"/>
          <a:cs typeface="Frutiger Next LT W1G"/>
        </a:defRPr>
      </a:lvl2pPr>
      <a:lvl3pPr marL="2032025"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3pPr>
      <a:lvl4pPr marL="2844836" indent="-406405" algn="l" defTabSz="812810" rtl="0" eaLnBrk="1" latinLnBrk="0" hangingPunct="1">
        <a:spcBef>
          <a:spcPct val="20000"/>
        </a:spcBef>
        <a:buFont typeface="Wingdings" charset="2"/>
        <a:buChar char="§"/>
        <a:defRPr sz="2700" b="0" i="0" kern="1200">
          <a:solidFill>
            <a:schemeClr val="tx1"/>
          </a:solidFill>
          <a:latin typeface="Frutiger Next LT W1G"/>
          <a:ea typeface="+mn-ea"/>
          <a:cs typeface="Frutiger Next LT W1G"/>
        </a:defRPr>
      </a:lvl4pPr>
      <a:lvl5pPr marL="3657646" indent="-406405" algn="l" defTabSz="812810" rtl="0" eaLnBrk="1" latinLnBrk="0" hangingPunct="1">
        <a:spcBef>
          <a:spcPct val="20000"/>
        </a:spcBef>
        <a:buFont typeface="Wingdings" charset="2"/>
        <a:buChar char="§"/>
        <a:defRPr sz="2400" b="0" i="0" kern="1200">
          <a:solidFill>
            <a:schemeClr val="tx1"/>
          </a:solidFill>
          <a:latin typeface="Frutiger Next LT W1G"/>
          <a:ea typeface="+mn-ea"/>
          <a:cs typeface="Frutiger Next LT W1G"/>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en-US"/>
      </a:defPPr>
      <a:lvl1pPr marL="0" algn="l" defTabSz="812810" rtl="0" eaLnBrk="1" latinLnBrk="0" hangingPunct="1">
        <a:defRPr sz="3200" kern="1200">
          <a:solidFill>
            <a:schemeClr val="tx1"/>
          </a:solidFill>
          <a:latin typeface="+mn-lt"/>
          <a:ea typeface="+mn-ea"/>
          <a:cs typeface="+mn-cs"/>
        </a:defRPr>
      </a:lvl1pPr>
      <a:lvl2pPr marL="812810" algn="l" defTabSz="812810" rtl="0" eaLnBrk="1" latinLnBrk="0" hangingPunct="1">
        <a:defRPr sz="3200" kern="1200">
          <a:solidFill>
            <a:schemeClr val="tx1"/>
          </a:solidFill>
          <a:latin typeface="+mn-lt"/>
          <a:ea typeface="+mn-ea"/>
          <a:cs typeface="+mn-cs"/>
        </a:defRPr>
      </a:lvl2pPr>
      <a:lvl3pPr marL="1625620" algn="l" defTabSz="812810" rtl="0" eaLnBrk="1" latinLnBrk="0" hangingPunct="1">
        <a:defRPr sz="3200" kern="1200">
          <a:solidFill>
            <a:schemeClr val="tx1"/>
          </a:solidFill>
          <a:latin typeface="+mn-lt"/>
          <a:ea typeface="+mn-ea"/>
          <a:cs typeface="+mn-cs"/>
        </a:defRPr>
      </a:lvl3pPr>
      <a:lvl4pPr marL="2438430" algn="l" defTabSz="812810" rtl="0" eaLnBrk="1" latinLnBrk="0" hangingPunct="1">
        <a:defRPr sz="3200" kern="1200">
          <a:solidFill>
            <a:schemeClr val="tx1"/>
          </a:solidFill>
          <a:latin typeface="+mn-lt"/>
          <a:ea typeface="+mn-ea"/>
          <a:cs typeface="+mn-cs"/>
        </a:defRPr>
      </a:lvl4pPr>
      <a:lvl5pPr marL="3251241" algn="l" defTabSz="812810" rtl="0" eaLnBrk="1" latinLnBrk="0" hangingPunct="1">
        <a:defRPr sz="3200" kern="1200">
          <a:solidFill>
            <a:schemeClr val="tx1"/>
          </a:solidFill>
          <a:latin typeface="+mn-lt"/>
          <a:ea typeface="+mn-ea"/>
          <a:cs typeface="+mn-cs"/>
        </a:defRPr>
      </a:lvl5pPr>
      <a:lvl6pPr marL="4064051" algn="l" defTabSz="812810" rtl="0" eaLnBrk="1" latinLnBrk="0" hangingPunct="1">
        <a:defRPr sz="3200" kern="1200">
          <a:solidFill>
            <a:schemeClr val="tx1"/>
          </a:solidFill>
          <a:latin typeface="+mn-lt"/>
          <a:ea typeface="+mn-ea"/>
          <a:cs typeface="+mn-cs"/>
        </a:defRPr>
      </a:lvl6pPr>
      <a:lvl7pPr marL="4876861" algn="l" defTabSz="812810" rtl="0" eaLnBrk="1" latinLnBrk="0" hangingPunct="1">
        <a:defRPr sz="3200" kern="1200">
          <a:solidFill>
            <a:schemeClr val="tx1"/>
          </a:solidFill>
          <a:latin typeface="+mn-lt"/>
          <a:ea typeface="+mn-ea"/>
          <a:cs typeface="+mn-cs"/>
        </a:defRPr>
      </a:lvl7pPr>
      <a:lvl8pPr marL="5689671" algn="l" defTabSz="812810" rtl="0" eaLnBrk="1" latinLnBrk="0" hangingPunct="1">
        <a:defRPr sz="3200" kern="1200">
          <a:solidFill>
            <a:schemeClr val="tx1"/>
          </a:solidFill>
          <a:latin typeface="+mn-lt"/>
          <a:ea typeface="+mn-ea"/>
          <a:cs typeface="+mn-cs"/>
        </a:defRPr>
      </a:lvl8pPr>
      <a:lvl9pPr marL="6502481" algn="l" defTabSz="812810"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2.jp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notesSlide" Target="../notesSlides/notesSlide14.xml"/><Relationship Id="rId7" Type="http://schemas.openxmlformats.org/officeDocument/2006/relationships/image" Target="../media/image43.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1.pn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6.jp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jp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Prostokąt 10"/>
          <p:cNvSpPr/>
          <p:nvPr/>
        </p:nvSpPr>
        <p:spPr>
          <a:xfrm>
            <a:off x="0" y="2763982"/>
            <a:ext cx="16257588" cy="3678382"/>
          </a:xfrm>
          <a:prstGeom prst="rect">
            <a:avLst/>
          </a:prstGeom>
          <a:gradFill flip="none" rotWithShape="1">
            <a:gsLst>
              <a:gs pos="14000">
                <a:schemeClr val="bg1">
                  <a:lumMod val="75000"/>
                  <a:alpha val="36000"/>
                </a:schemeClr>
              </a:gs>
              <a:gs pos="57000">
                <a:schemeClr val="bg1">
                  <a:lumMod val="9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 name="Text Placeholder 2"/>
          <p:cNvSpPr>
            <a:spLocks noGrp="1"/>
          </p:cNvSpPr>
          <p:nvPr>
            <p:ph type="body" sz="quarter" idx="12"/>
          </p:nvPr>
        </p:nvSpPr>
        <p:spPr/>
        <p:txBody>
          <a:bodyPr/>
          <a:lstStyle/>
          <a:p>
            <a:r>
              <a:rPr lang="pl-PL" smtClean="0"/>
              <a:t>Wojciech Kozłowski</a:t>
            </a:r>
            <a:endParaRPr lang="en-US" dirty="0"/>
          </a:p>
        </p:txBody>
      </p:sp>
      <p:sp>
        <p:nvSpPr>
          <p:cNvPr id="4" name="Text Placeholder 3"/>
          <p:cNvSpPr>
            <a:spLocks noGrp="1"/>
          </p:cNvSpPr>
          <p:nvPr>
            <p:ph type="body" sz="quarter" idx="13"/>
          </p:nvPr>
        </p:nvSpPr>
        <p:spPr/>
        <p:txBody>
          <a:bodyPr/>
          <a:lstStyle/>
          <a:p>
            <a:r>
              <a:rPr lang="pl-PL" dirty="0" smtClean="0"/>
              <a:t>Inż. Aplikacji BIM</a:t>
            </a:r>
            <a:endParaRPr lang="en-US" dirty="0"/>
          </a:p>
        </p:txBody>
      </p:sp>
      <p:sp>
        <p:nvSpPr>
          <p:cNvPr id="6" name="TextBox 5"/>
          <p:cNvSpPr txBox="1"/>
          <p:nvPr/>
        </p:nvSpPr>
        <p:spPr>
          <a:xfrm>
            <a:off x="269824" y="3466237"/>
            <a:ext cx="11476700" cy="1200329"/>
          </a:xfrm>
          <a:prstGeom prst="rect">
            <a:avLst/>
          </a:prstGeom>
          <a:noFill/>
        </p:spPr>
        <p:txBody>
          <a:bodyPr wrap="square" rtlCol="0">
            <a:spAutoFit/>
          </a:bodyPr>
          <a:lstStyle/>
          <a:p>
            <a:r>
              <a:rPr lang="pl-PL" sz="3600" b="1" dirty="0" smtClean="0"/>
              <a:t>Zastosowanie BIM w </a:t>
            </a:r>
            <a:r>
              <a:rPr lang="pl-PL" sz="3600" b="1" dirty="0" smtClean="0"/>
              <a:t>firmie deweloperskiej</a:t>
            </a:r>
            <a:endParaRPr lang="pl-PL" sz="3600" b="1" dirty="0" smtClean="0"/>
          </a:p>
          <a:p>
            <a:endParaRPr lang="en-US" sz="3600" dirty="0" smtClean="0">
              <a:latin typeface="Arial" pitchFamily="34" charset="0"/>
              <a:cs typeface="Arial" pitchFamily="34" charset="0"/>
            </a:endParaRPr>
          </a:p>
        </p:txBody>
      </p:sp>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6100"/>
            <a:ext cx="7524583" cy="1594986"/>
          </a:xfrm>
          <a:prstGeom prst="rect">
            <a:avLst/>
          </a:prstGeom>
        </p:spPr>
      </p:pic>
      <p:pic>
        <p:nvPicPr>
          <p:cNvPr id="12" name="Obraz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4" y="8306187"/>
            <a:ext cx="4503057" cy="792843"/>
          </a:xfrm>
          <a:prstGeom prst="rect">
            <a:avLst/>
          </a:prstGeom>
        </p:spPr>
      </p:pic>
    </p:spTree>
    <p:extLst>
      <p:ext uri="{BB962C8B-B14F-4D97-AF65-F5344CB8AC3E}">
        <p14:creationId xmlns:p14="http://schemas.microsoft.com/office/powerpoint/2010/main" val="23808898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mv="urn:schemas-microsoft-com:mac:vml"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181768"/>
            <a:ext cx="6972299" cy="1325563"/>
          </a:xfrm>
          <a:prstGeom prst="rect">
            <a:avLst/>
          </a:prstGeom>
          <a:solidFill>
            <a:schemeClr val="bg1">
              <a:alpha val="62000"/>
            </a:schemeClr>
          </a:solidFill>
        </p:spPr>
        <p:txBody>
          <a:bodyPr lIns="381000" tIns="381000" rIns="381000" bIns="381000" anchor="ctr" anchorCtr="0"/>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350838"/>
            <a:r>
              <a:rPr lang="pl-PL" sz="3600" dirty="0" smtClean="0">
                <a:solidFill>
                  <a:schemeClr val="accent4"/>
                </a:solidFill>
                <a:latin typeface="Arial" pitchFamily="34" charset="0"/>
                <a:cs typeface="Arial" pitchFamily="34" charset="0"/>
              </a:rPr>
              <a:t>Kontrola jakości, usterki</a:t>
            </a:r>
            <a:endParaRPr lang="pl-PL" sz="3600" dirty="0" smtClean="0">
              <a:solidFill>
                <a:schemeClr val="accent4"/>
              </a:solidFill>
              <a:latin typeface="Arial" pitchFamily="34" charset="0"/>
              <a:cs typeface="Arial" pitchFamily="34" charset="0"/>
            </a:endParaRP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 y="8306187"/>
            <a:ext cx="4503057" cy="792843"/>
          </a:xfrm>
          <a:prstGeom prst="rect">
            <a:avLst/>
          </a:prstGeom>
        </p:spPr>
      </p:pic>
      <p:sp>
        <p:nvSpPr>
          <p:cNvPr id="9" name="pole tekstowe 8"/>
          <p:cNvSpPr txBox="1"/>
          <p:nvPr/>
        </p:nvSpPr>
        <p:spPr>
          <a:xfrm>
            <a:off x="394855" y="2187669"/>
            <a:ext cx="11045536" cy="3545586"/>
          </a:xfrm>
          <a:prstGeom prst="rect">
            <a:avLst/>
          </a:prstGeom>
          <a:noFill/>
        </p:spPr>
        <p:txBody>
          <a:bodyPr wrap="square" rtlCol="0">
            <a:spAutoFit/>
          </a:bodyPr>
          <a:lstStyle/>
          <a:p>
            <a:pPr marL="609465" indent="-609465">
              <a:lnSpc>
                <a:spcPct val="95000"/>
              </a:lnSpc>
              <a:spcAft>
                <a:spcPct val="45000"/>
              </a:spcAft>
              <a:buFont typeface="+mj-lt"/>
              <a:buAutoNum type="arabicPeriod"/>
            </a:pPr>
            <a:r>
              <a:rPr lang="pl-PL" sz="2400" dirty="0"/>
              <a:t>Możliwość przeglądania dokumentacji projektowej </a:t>
            </a:r>
            <a:endParaRPr lang="en-US" sz="2400" dirty="0"/>
          </a:p>
          <a:p>
            <a:pPr marL="609465" indent="-609465">
              <a:lnSpc>
                <a:spcPct val="95000"/>
              </a:lnSpc>
              <a:spcAft>
                <a:spcPct val="45000"/>
              </a:spcAft>
              <a:buFont typeface="+mj-lt"/>
              <a:buAutoNum type="arabicPeriod"/>
            </a:pPr>
            <a:r>
              <a:rPr lang="pl-PL" sz="2400" dirty="0"/>
              <a:t>Wypełnianie formularzy kontrolnych</a:t>
            </a:r>
            <a:r>
              <a:rPr lang="en-US" sz="2400" dirty="0"/>
              <a:t> </a:t>
            </a:r>
            <a:r>
              <a:rPr lang="pl-PL" sz="2400" dirty="0"/>
              <a:t>i fotodokumentacja problemów</a:t>
            </a:r>
            <a:endParaRPr lang="en-US" sz="2400" dirty="0"/>
          </a:p>
          <a:p>
            <a:pPr marL="609465" indent="-609465">
              <a:lnSpc>
                <a:spcPct val="95000"/>
              </a:lnSpc>
              <a:spcAft>
                <a:spcPct val="45000"/>
              </a:spcAft>
              <a:buFont typeface="+mj-lt"/>
              <a:buAutoNum type="arabicPeriod"/>
            </a:pPr>
            <a:r>
              <a:rPr lang="pl-PL" sz="2400" dirty="0"/>
              <a:t>Adnotacje, chmurki rewizyjne na bieżąco, na dokumentacji.</a:t>
            </a:r>
            <a:endParaRPr lang="en-US" sz="2400" dirty="0"/>
          </a:p>
          <a:p>
            <a:pPr marL="609465" indent="-609465">
              <a:lnSpc>
                <a:spcPct val="95000"/>
              </a:lnSpc>
              <a:spcAft>
                <a:spcPct val="45000"/>
              </a:spcAft>
              <a:buFont typeface="+mj-lt"/>
              <a:buAutoNum type="arabicPeriod"/>
            </a:pPr>
            <a:r>
              <a:rPr lang="pl-PL" sz="2400" dirty="0"/>
              <a:t>Zamykanie problemów</a:t>
            </a:r>
            <a:r>
              <a:rPr lang="en-US" sz="2400" dirty="0"/>
              <a:t> </a:t>
            </a:r>
            <a:r>
              <a:rPr lang="pl-PL" sz="2400" dirty="0"/>
              <a:t>i komentowanie rzeczy pozostałych do zrobienia</a:t>
            </a:r>
            <a:endParaRPr lang="en-US" sz="2400" dirty="0"/>
          </a:p>
          <a:p>
            <a:pPr marL="609465" indent="-609465">
              <a:lnSpc>
                <a:spcPct val="95000"/>
              </a:lnSpc>
              <a:spcAft>
                <a:spcPct val="45000"/>
              </a:spcAft>
              <a:buFont typeface="+mj-lt"/>
              <a:buAutoNum type="arabicPeriod"/>
            </a:pPr>
            <a:r>
              <a:rPr lang="pl-PL" sz="2400" dirty="0"/>
              <a:t>Lista czynności do wykonania </a:t>
            </a:r>
            <a:endParaRPr lang="en-US" sz="2400" dirty="0"/>
          </a:p>
          <a:p>
            <a:pPr marL="609465" indent="-609465">
              <a:lnSpc>
                <a:spcPct val="95000"/>
              </a:lnSpc>
              <a:spcAft>
                <a:spcPct val="45000"/>
              </a:spcAft>
              <a:buFont typeface="+mj-lt"/>
              <a:buAutoNum type="arabicPeriod"/>
            </a:pPr>
            <a:r>
              <a:rPr lang="pl-PL" sz="2400" dirty="0"/>
              <a:t>Zarządzanie instalacją i uruchomieniem urządzeń (wyposażenia)</a:t>
            </a:r>
            <a:endParaRPr lang="en-US" sz="2400" dirty="0"/>
          </a:p>
          <a:p>
            <a:pPr marL="609465" indent="-609465">
              <a:lnSpc>
                <a:spcPct val="95000"/>
              </a:lnSpc>
              <a:spcAft>
                <a:spcPct val="45000"/>
              </a:spcAft>
              <a:buFont typeface="+mj-lt"/>
              <a:buAutoNum type="arabicPeriod"/>
            </a:pPr>
            <a:r>
              <a:rPr lang="pl-PL" sz="2400" dirty="0"/>
              <a:t>Dokumentacja do odbiorów inwestycji i późniejszej eksploatacji</a:t>
            </a:r>
            <a:endParaRPr lang="en-US" sz="2400" dirty="0"/>
          </a:p>
        </p:txBody>
      </p:sp>
      <p:pic>
        <p:nvPicPr>
          <p:cNvPr id="12" name="Picture 5"/>
          <p:cNvPicPr>
            <a:picLocks noChangeAspect="1"/>
          </p:cNvPicPr>
          <p:nvPr/>
        </p:nvPicPr>
        <p:blipFill rotWithShape="1">
          <a:blip r:embed="rId4">
            <a:extLst>
              <a:ext uri="{28A0092B-C50C-407E-A947-70E740481C1C}">
                <a14:useLocalDpi xmlns:a14="http://schemas.microsoft.com/office/drawing/2010/main" val="0"/>
              </a:ext>
            </a:extLst>
          </a:blip>
          <a:srcRect l="1493" t="-3022" r="35680" b="32226"/>
          <a:stretch/>
        </p:blipFill>
        <p:spPr>
          <a:xfrm>
            <a:off x="8741518" y="-1724565"/>
            <a:ext cx="5229547" cy="3812665"/>
          </a:xfrm>
          <a:prstGeom prst="rect">
            <a:avLst/>
          </a:prstGeom>
        </p:spPr>
      </p:pic>
      <p:sp>
        <p:nvSpPr>
          <p:cNvPr id="13" name="TextBox 7"/>
          <p:cNvSpPr txBox="1"/>
          <p:nvPr/>
        </p:nvSpPr>
        <p:spPr>
          <a:xfrm>
            <a:off x="13971064" y="727199"/>
            <a:ext cx="1468847" cy="547159"/>
          </a:xfrm>
          <a:prstGeom prst="rect">
            <a:avLst/>
          </a:prstGeom>
          <a:noFill/>
        </p:spPr>
        <p:txBody>
          <a:bodyPr wrap="square" lIns="162562" tIns="81281" rIns="162562" bIns="81281" rtlCol="0">
            <a:spAutoFit/>
          </a:bodyPr>
          <a:lstStyle/>
          <a:p>
            <a:r>
              <a:rPr lang="pl-PL" sz="2500" dirty="0"/>
              <a:t>FIELD</a:t>
            </a:r>
            <a:endParaRPr lang="en-US" sz="2500" dirty="0"/>
          </a:p>
        </p:txBody>
      </p:sp>
      <p:pic>
        <p:nvPicPr>
          <p:cNvPr id="14" name="Picture 2" descr="C:\Users\krugj\Box Sync\Images\iStock_000023882017Small.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57362" y="6050480"/>
            <a:ext cx="10970997" cy="18529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341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mv="urn:schemas-microsoft-com:mac:vml"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181768"/>
            <a:ext cx="6972299" cy="1325563"/>
          </a:xfrm>
          <a:prstGeom prst="rect">
            <a:avLst/>
          </a:prstGeom>
          <a:solidFill>
            <a:schemeClr val="bg1">
              <a:alpha val="62000"/>
            </a:schemeClr>
          </a:solidFill>
        </p:spPr>
        <p:txBody>
          <a:bodyPr lIns="381000" tIns="381000" rIns="381000" bIns="381000" anchor="ctr" anchorCtr="0"/>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350838"/>
            <a:r>
              <a:rPr lang="pl-PL" sz="3600" dirty="0" smtClean="0">
                <a:solidFill>
                  <a:schemeClr val="accent4"/>
                </a:solidFill>
                <a:latin typeface="Arial" pitchFamily="34" charset="0"/>
                <a:cs typeface="Arial" pitchFamily="34" charset="0"/>
              </a:rPr>
              <a:t>Kontrola jakości, usterki</a:t>
            </a:r>
            <a:endParaRPr lang="pl-PL" sz="3600" dirty="0" smtClean="0">
              <a:solidFill>
                <a:schemeClr val="accent4"/>
              </a:solidFill>
              <a:latin typeface="Arial" pitchFamily="34" charset="0"/>
              <a:cs typeface="Arial" pitchFamily="34" charset="0"/>
            </a:endParaRP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 y="8306187"/>
            <a:ext cx="4503057" cy="792843"/>
          </a:xfrm>
          <a:prstGeom prst="rect">
            <a:avLst/>
          </a:prstGeom>
        </p:spPr>
      </p:pic>
      <p:pic>
        <p:nvPicPr>
          <p:cNvPr id="12" name="Picture 5"/>
          <p:cNvPicPr>
            <a:picLocks noChangeAspect="1"/>
          </p:cNvPicPr>
          <p:nvPr/>
        </p:nvPicPr>
        <p:blipFill rotWithShape="1">
          <a:blip r:embed="rId4">
            <a:extLst>
              <a:ext uri="{28A0092B-C50C-407E-A947-70E740481C1C}">
                <a14:useLocalDpi xmlns:a14="http://schemas.microsoft.com/office/drawing/2010/main" val="0"/>
              </a:ext>
            </a:extLst>
          </a:blip>
          <a:srcRect l="1493" t="-3022" r="35680" b="32226"/>
          <a:stretch/>
        </p:blipFill>
        <p:spPr>
          <a:xfrm>
            <a:off x="8741518" y="-1724565"/>
            <a:ext cx="5229547" cy="3812665"/>
          </a:xfrm>
          <a:prstGeom prst="rect">
            <a:avLst/>
          </a:prstGeom>
        </p:spPr>
      </p:pic>
      <p:sp>
        <p:nvSpPr>
          <p:cNvPr id="13" name="TextBox 7"/>
          <p:cNvSpPr txBox="1"/>
          <p:nvPr/>
        </p:nvSpPr>
        <p:spPr>
          <a:xfrm>
            <a:off x="13971064" y="727199"/>
            <a:ext cx="1468847" cy="547159"/>
          </a:xfrm>
          <a:prstGeom prst="rect">
            <a:avLst/>
          </a:prstGeom>
          <a:noFill/>
        </p:spPr>
        <p:txBody>
          <a:bodyPr wrap="square" lIns="162562" tIns="81281" rIns="162562" bIns="81281" rtlCol="0">
            <a:spAutoFit/>
          </a:bodyPr>
          <a:lstStyle/>
          <a:p>
            <a:r>
              <a:rPr lang="pl-PL" sz="2500" dirty="0"/>
              <a:t>FIELD</a:t>
            </a:r>
            <a:endParaRPr lang="en-US" sz="2500" dirty="0"/>
          </a:p>
        </p:txBody>
      </p:sp>
      <p:pic>
        <p:nvPicPr>
          <p:cNvPr id="10"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17731" y="3598413"/>
            <a:ext cx="6276011" cy="47077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811609" y="3482533"/>
            <a:ext cx="6586677" cy="4940812"/>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p:cNvSpPr txBox="1"/>
          <p:nvPr/>
        </p:nvSpPr>
        <p:spPr>
          <a:xfrm>
            <a:off x="917731" y="1974273"/>
            <a:ext cx="13787756" cy="1077218"/>
          </a:xfrm>
          <a:prstGeom prst="rect">
            <a:avLst/>
          </a:prstGeom>
          <a:noFill/>
        </p:spPr>
        <p:txBody>
          <a:bodyPr wrap="square" rtlCol="0">
            <a:spAutoFit/>
          </a:bodyPr>
          <a:lstStyle/>
          <a:p>
            <a:r>
              <a:rPr lang="pl-PL" dirty="0"/>
              <a:t>W</a:t>
            </a:r>
            <a:r>
              <a:rPr lang="pl-PL" dirty="0" smtClean="0"/>
              <a:t>szystkie </a:t>
            </a:r>
            <a:r>
              <a:rPr lang="pl-PL" dirty="0"/>
              <a:t> dane w jednym miejscu, dostęp do całej dokumentacji i modelu z jednego miejsca na budowie, archiwizacja  całej dokumentacji</a:t>
            </a:r>
            <a:endParaRPr lang="pl-PL" dirty="0"/>
          </a:p>
        </p:txBody>
      </p:sp>
    </p:spTree>
    <p:extLst>
      <p:ext uri="{BB962C8B-B14F-4D97-AF65-F5344CB8AC3E}">
        <p14:creationId xmlns:p14="http://schemas.microsoft.com/office/powerpoint/2010/main" val="284362148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mv="urn:schemas-microsoft-com:mac:vml"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181768"/>
            <a:ext cx="10417214" cy="1325563"/>
          </a:xfrm>
          <a:prstGeom prst="rect">
            <a:avLst/>
          </a:prstGeom>
          <a:solidFill>
            <a:schemeClr val="bg1">
              <a:alpha val="62000"/>
            </a:schemeClr>
          </a:solidFill>
        </p:spPr>
        <p:txBody>
          <a:bodyPr lIns="381000" tIns="381000" rIns="381000" bIns="381000" anchor="ctr" anchorCtr="0"/>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350838"/>
            <a:r>
              <a:rPr lang="pl-PL" sz="3600" dirty="0" smtClean="0">
                <a:solidFill>
                  <a:schemeClr val="accent4"/>
                </a:solidFill>
                <a:latin typeface="Arial" pitchFamily="34" charset="0"/>
                <a:cs typeface="Arial" pitchFamily="34" charset="0"/>
              </a:rPr>
              <a:t>VR – wirtualna rzeczywistość</a:t>
            </a:r>
            <a:endParaRPr lang="pl-PL" sz="3600" dirty="0" smtClean="0">
              <a:solidFill>
                <a:schemeClr val="accent4"/>
              </a:solidFill>
              <a:latin typeface="Arial" pitchFamily="34" charset="0"/>
              <a:cs typeface="Arial" pitchFamily="34" charset="0"/>
            </a:endParaRP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 y="8306187"/>
            <a:ext cx="4503057" cy="792843"/>
          </a:xfrm>
          <a:prstGeom prst="rect">
            <a:avLst/>
          </a:prstGeom>
        </p:spPr>
      </p:pic>
      <p:sp>
        <p:nvSpPr>
          <p:cNvPr id="13" name="TextBox 7"/>
          <p:cNvSpPr txBox="1"/>
          <p:nvPr/>
        </p:nvSpPr>
        <p:spPr>
          <a:xfrm>
            <a:off x="13971064" y="727199"/>
            <a:ext cx="1468847" cy="547159"/>
          </a:xfrm>
          <a:prstGeom prst="rect">
            <a:avLst/>
          </a:prstGeom>
          <a:noFill/>
        </p:spPr>
        <p:txBody>
          <a:bodyPr wrap="square" lIns="162562" tIns="81281" rIns="162562" bIns="81281" rtlCol="0">
            <a:spAutoFit/>
          </a:bodyPr>
          <a:lstStyle/>
          <a:p>
            <a:r>
              <a:rPr lang="pl-PL" sz="2500" dirty="0" smtClean="0"/>
              <a:t>FIED</a:t>
            </a:r>
            <a:endParaRPr lang="en-US" sz="2500" dirty="0"/>
          </a:p>
        </p:txBody>
      </p:sp>
      <p:sp>
        <p:nvSpPr>
          <p:cNvPr id="2" name="pole tekstowe 1"/>
          <p:cNvSpPr txBox="1"/>
          <p:nvPr/>
        </p:nvSpPr>
        <p:spPr>
          <a:xfrm>
            <a:off x="917731" y="1974273"/>
            <a:ext cx="13787756" cy="584775"/>
          </a:xfrm>
          <a:prstGeom prst="rect">
            <a:avLst/>
          </a:prstGeom>
          <a:noFill/>
        </p:spPr>
        <p:txBody>
          <a:bodyPr wrap="square" rtlCol="0">
            <a:spAutoFit/>
          </a:bodyPr>
          <a:lstStyle/>
          <a:p>
            <a:pPr marL="457200" indent="-457200">
              <a:buFont typeface="Arial" panose="020B0604020202020204" pitchFamily="34" charset="0"/>
              <a:buChar char="•"/>
            </a:pPr>
            <a:r>
              <a:rPr lang="pl-PL" dirty="0" smtClean="0"/>
              <a:t>Usprawnienie procesu sprzedaży przy użyciu nowych technologii</a:t>
            </a:r>
            <a:endParaRPr lang="pl-PL" dirty="0"/>
          </a:p>
        </p:txBody>
      </p:sp>
      <p:pic>
        <p:nvPicPr>
          <p:cNvPr id="9" name="Picture Placeholder 1"/>
          <p:cNvPicPr>
            <a:picLocks noChangeAspect="1"/>
          </p:cNvPicPr>
          <p:nvPr/>
        </p:nvPicPr>
        <p:blipFill rotWithShape="1">
          <a:blip r:embed="rId4" cstate="print">
            <a:extLst>
              <a:ext uri="{28A0092B-C50C-407E-A947-70E740481C1C}">
                <a14:useLocalDpi xmlns:a14="http://schemas.microsoft.com/office/drawing/2010/main" val="0"/>
              </a:ext>
            </a:extLst>
          </a:blip>
          <a:srcRect l="7984" t="-26933" r="7984" b="-26933"/>
          <a:stretch/>
        </p:blipFill>
        <p:spPr>
          <a:xfrm>
            <a:off x="1838868" y="3832275"/>
            <a:ext cx="3809578" cy="4726227"/>
          </a:xfrm>
          <a:prstGeom prst="round2DiagRect">
            <a:avLst/>
          </a:prstGeom>
        </p:spPr>
      </p:pic>
      <p:pic>
        <p:nvPicPr>
          <p:cNvPr id="11" name="Picture Placeholder 16"/>
          <p:cNvPicPr>
            <a:picLocks noChangeAspect="1"/>
          </p:cNvPicPr>
          <p:nvPr/>
        </p:nvPicPr>
        <p:blipFill rotWithShape="1">
          <a:blip r:embed="rId5" cstate="print">
            <a:extLst>
              <a:ext uri="{28A0092B-C50C-407E-A947-70E740481C1C}">
                <a14:useLocalDpi xmlns:a14="http://schemas.microsoft.com/office/drawing/2010/main" val="0"/>
              </a:ext>
            </a:extLst>
          </a:blip>
          <a:srcRect l="10739" t="-36873" r="10739" b="-36873"/>
          <a:stretch/>
        </p:blipFill>
        <p:spPr>
          <a:xfrm>
            <a:off x="8057424" y="4278363"/>
            <a:ext cx="3667730" cy="4550248"/>
          </a:xfrm>
          <a:prstGeom prst="round2DiagRect">
            <a:avLst/>
          </a:prstGeom>
          <a:solidFill>
            <a:schemeClr val="bg2">
              <a:lumMod val="95000"/>
            </a:schemeClr>
          </a:solidFill>
        </p:spPr>
      </p:pic>
      <p:pic>
        <p:nvPicPr>
          <p:cNvPr id="14" name="Picture Placeholder 17"/>
          <p:cNvPicPr>
            <a:picLocks noChangeAspect="1"/>
          </p:cNvPicPr>
          <p:nvPr/>
        </p:nvPicPr>
        <p:blipFill>
          <a:blip r:embed="rId6" cstate="print">
            <a:extLst>
              <a:ext uri="{28A0092B-C50C-407E-A947-70E740481C1C}">
                <a14:useLocalDpi xmlns:a14="http://schemas.microsoft.com/office/drawing/2010/main" val="0"/>
              </a:ext>
            </a:extLst>
          </a:blip>
          <a:srcRect t="100" b="100"/>
          <a:stretch>
            <a:fillRect/>
          </a:stretch>
        </p:blipFill>
        <p:spPr>
          <a:xfrm>
            <a:off x="1838691" y="3184634"/>
            <a:ext cx="1725350" cy="1722284"/>
          </a:xfrm>
          <a:prstGeom prst="rect">
            <a:avLst/>
          </a:prstGeom>
        </p:spPr>
      </p:pic>
      <p:pic>
        <p:nvPicPr>
          <p:cNvPr id="16" name="Picture Placeholder 10"/>
          <p:cNvPicPr>
            <a:picLocks noChangeAspect="1"/>
          </p:cNvPicPr>
          <p:nvPr/>
        </p:nvPicPr>
        <p:blipFill>
          <a:blip r:embed="rId7"/>
          <a:srcRect t="100" b="100"/>
          <a:stretch>
            <a:fillRect/>
          </a:stretch>
        </p:blipFill>
        <p:spPr>
          <a:xfrm>
            <a:off x="8057309" y="3630721"/>
            <a:ext cx="1661108" cy="1658157"/>
          </a:xfrm>
          <a:prstGeom prst="rect">
            <a:avLst/>
          </a:prstGeom>
        </p:spPr>
      </p:pic>
    </p:spTree>
    <p:extLst>
      <p:ext uri="{BB962C8B-B14F-4D97-AF65-F5344CB8AC3E}">
        <p14:creationId xmlns:p14="http://schemas.microsoft.com/office/powerpoint/2010/main" val="26482775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mv="urn:schemas-microsoft-com:mac:vml"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181768"/>
            <a:ext cx="10417214" cy="1325563"/>
          </a:xfrm>
          <a:prstGeom prst="rect">
            <a:avLst/>
          </a:prstGeom>
          <a:solidFill>
            <a:schemeClr val="bg1">
              <a:alpha val="62000"/>
            </a:schemeClr>
          </a:solidFill>
        </p:spPr>
        <p:txBody>
          <a:bodyPr lIns="381000" tIns="381000" rIns="381000" bIns="381000" anchor="ctr" anchorCtr="0"/>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350838"/>
            <a:r>
              <a:rPr lang="pl-PL" sz="3600" dirty="0" smtClean="0">
                <a:solidFill>
                  <a:schemeClr val="accent4"/>
                </a:solidFill>
                <a:latin typeface="Arial" pitchFamily="34" charset="0"/>
                <a:cs typeface="Arial" pitchFamily="34" charset="0"/>
              </a:rPr>
              <a:t>VR – wirtualna rzeczywistość</a:t>
            </a:r>
            <a:endParaRPr lang="pl-PL" sz="3600" dirty="0" smtClean="0">
              <a:solidFill>
                <a:schemeClr val="accent4"/>
              </a:solidFill>
              <a:latin typeface="Arial" pitchFamily="34" charset="0"/>
              <a:cs typeface="Arial" pitchFamily="34" charset="0"/>
            </a:endParaRP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 y="8306187"/>
            <a:ext cx="4503057" cy="792843"/>
          </a:xfrm>
          <a:prstGeom prst="rect">
            <a:avLst/>
          </a:prstGeom>
        </p:spPr>
      </p:pic>
      <p:sp>
        <p:nvSpPr>
          <p:cNvPr id="2" name="pole tekstowe 1"/>
          <p:cNvSpPr txBox="1"/>
          <p:nvPr/>
        </p:nvSpPr>
        <p:spPr>
          <a:xfrm>
            <a:off x="917731" y="1974273"/>
            <a:ext cx="13787756" cy="584775"/>
          </a:xfrm>
          <a:prstGeom prst="rect">
            <a:avLst/>
          </a:prstGeom>
          <a:noFill/>
        </p:spPr>
        <p:txBody>
          <a:bodyPr wrap="square" rtlCol="0">
            <a:spAutoFit/>
          </a:bodyPr>
          <a:lstStyle/>
          <a:p>
            <a:r>
              <a:rPr lang="pl-PL" dirty="0" smtClean="0"/>
              <a:t>Usprawnienie procesu sprzedaży przy użyciu nowych technologii</a:t>
            </a:r>
            <a:endParaRPr lang="pl-PL"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251" t="19438" r="35401" b="33304"/>
          <a:stretch/>
        </p:blipFill>
        <p:spPr bwMode="auto">
          <a:xfrm>
            <a:off x="7113939" y="3204258"/>
            <a:ext cx="7591548" cy="3646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Obraz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519" y="3204258"/>
            <a:ext cx="5679313" cy="4259485"/>
          </a:xfrm>
          <a:prstGeom prst="rect">
            <a:avLst/>
          </a:prstGeom>
        </p:spPr>
      </p:pic>
    </p:spTree>
    <p:extLst>
      <p:ext uri="{BB962C8B-B14F-4D97-AF65-F5344CB8AC3E}">
        <p14:creationId xmlns:p14="http://schemas.microsoft.com/office/powerpoint/2010/main" val="26332570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mv="urn:schemas-microsoft-com:mac:vml"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181768"/>
            <a:ext cx="10417214" cy="1325563"/>
          </a:xfrm>
          <a:prstGeom prst="rect">
            <a:avLst/>
          </a:prstGeom>
          <a:solidFill>
            <a:schemeClr val="bg1">
              <a:alpha val="62000"/>
            </a:schemeClr>
          </a:solidFill>
        </p:spPr>
        <p:txBody>
          <a:bodyPr lIns="381000" tIns="381000" rIns="381000" bIns="381000" anchor="ctr" anchorCtr="0"/>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350838"/>
            <a:r>
              <a:rPr lang="pl-PL" sz="3600" dirty="0" smtClean="0">
                <a:solidFill>
                  <a:schemeClr val="accent4"/>
                </a:solidFill>
                <a:latin typeface="Arial" pitchFamily="34" charset="0"/>
                <a:cs typeface="Arial" pitchFamily="34" charset="0"/>
              </a:rPr>
              <a:t>VR – wirtualna rzeczywistość</a:t>
            </a:r>
            <a:endParaRPr lang="pl-PL" sz="3600" dirty="0" smtClean="0">
              <a:solidFill>
                <a:schemeClr val="accent4"/>
              </a:solidFill>
              <a:latin typeface="Arial" pitchFamily="34" charset="0"/>
              <a:cs typeface="Arial" pitchFamily="34" charset="0"/>
            </a:endParaRPr>
          </a:p>
        </p:txBody>
      </p:sp>
      <p:pic>
        <p:nvPicPr>
          <p:cNvPr id="8" name="Obraz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4" y="8306187"/>
            <a:ext cx="4503057" cy="792843"/>
          </a:xfrm>
          <a:prstGeom prst="rect">
            <a:avLst/>
          </a:prstGeom>
        </p:spPr>
      </p:pic>
      <p:sp>
        <p:nvSpPr>
          <p:cNvPr id="2" name="pole tekstowe 1"/>
          <p:cNvSpPr txBox="1"/>
          <p:nvPr/>
        </p:nvSpPr>
        <p:spPr>
          <a:xfrm>
            <a:off x="917731" y="1974273"/>
            <a:ext cx="13787756" cy="2062103"/>
          </a:xfrm>
          <a:prstGeom prst="rect">
            <a:avLst/>
          </a:prstGeom>
          <a:noFill/>
        </p:spPr>
        <p:txBody>
          <a:bodyPr wrap="square" rtlCol="0">
            <a:spAutoFit/>
          </a:bodyPr>
          <a:lstStyle/>
          <a:p>
            <a:pPr marL="457200" indent="-457200">
              <a:buFont typeface="Arial" panose="020B0604020202020204" pitchFamily="34" charset="0"/>
              <a:buChar char="•"/>
            </a:pPr>
            <a:r>
              <a:rPr lang="pl-PL" dirty="0"/>
              <a:t>W</a:t>
            </a:r>
            <a:r>
              <a:rPr lang="pl-PL" dirty="0" smtClean="0"/>
              <a:t>prowadzanie </a:t>
            </a:r>
            <a:r>
              <a:rPr lang="pl-PL" dirty="0"/>
              <a:t>zmian  lokatorskich z klientem podczas wirtualnej </a:t>
            </a:r>
            <a:r>
              <a:rPr lang="pl-PL" dirty="0" smtClean="0"/>
              <a:t>sesji</a:t>
            </a:r>
          </a:p>
          <a:p>
            <a:pPr marL="457200" indent="-457200">
              <a:buFont typeface="Arial" panose="020B0604020202020204" pitchFamily="34" charset="0"/>
              <a:buChar char="•"/>
            </a:pPr>
            <a:r>
              <a:rPr lang="pl-PL" dirty="0"/>
              <a:t>M</a:t>
            </a:r>
            <a:r>
              <a:rPr lang="pl-PL" dirty="0" smtClean="0"/>
              <a:t>ożliwość </a:t>
            </a:r>
            <a:r>
              <a:rPr lang="pl-PL" dirty="0"/>
              <a:t>pokazania wersji pod klucz</a:t>
            </a:r>
            <a:r>
              <a:rPr lang="pl-PL" dirty="0" smtClean="0"/>
              <a:t> </a:t>
            </a:r>
          </a:p>
          <a:p>
            <a:pPr marL="457200" indent="-457200">
              <a:buFont typeface="Arial" panose="020B0604020202020204" pitchFamily="34" charset="0"/>
              <a:buChar char="•"/>
            </a:pPr>
            <a:r>
              <a:rPr lang="pl-PL" dirty="0"/>
              <a:t>Z</a:t>
            </a:r>
            <a:r>
              <a:rPr lang="pl-PL" dirty="0" smtClean="0"/>
              <a:t>apis </a:t>
            </a:r>
            <a:r>
              <a:rPr lang="pl-PL" dirty="0"/>
              <a:t>ścieżki spaceru  po mieszkaniu klienta i przekazanie mu pliku aby obejrzał w domu</a:t>
            </a:r>
            <a:endParaRPr lang="pl-PL" dirty="0"/>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251" t="19438" r="35401" b="33304"/>
          <a:stretch/>
        </p:blipFill>
        <p:spPr bwMode="auto">
          <a:xfrm>
            <a:off x="1498971" y="4461159"/>
            <a:ext cx="6376323" cy="3062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iekt 2"/>
          <p:cNvGraphicFramePr>
            <a:graphicFrameLocks noChangeAspect="1"/>
          </p:cNvGraphicFramePr>
          <p:nvPr>
            <p:extLst>
              <p:ext uri="{D42A27DB-BD31-4B8C-83A1-F6EECF244321}">
                <p14:modId xmlns:p14="http://schemas.microsoft.com/office/powerpoint/2010/main" val="1570956784"/>
              </p:ext>
            </p:extLst>
          </p:nvPr>
        </p:nvGraphicFramePr>
        <p:xfrm>
          <a:off x="11848076" y="3943671"/>
          <a:ext cx="914400" cy="792163"/>
        </p:xfrm>
        <a:graphic>
          <a:graphicData uri="http://schemas.openxmlformats.org/presentationml/2006/ole">
            <mc:AlternateContent xmlns:mc="http://schemas.openxmlformats.org/markup-compatibility/2006">
              <mc:Choice xmlns:v="urn:schemas-microsoft-com:vml" Requires="v">
                <p:oleObj spid="_x0000_s4102" name="Obiekt powłoki pakowarki" showAsIcon="1" r:id="rId6" imgW="914400" imgH="792360" progId="Package">
                  <p:embed/>
                </p:oleObj>
              </mc:Choice>
              <mc:Fallback>
                <p:oleObj name="Obiekt powłoki pakowarki" showAsIcon="1" r:id="rId6" imgW="914400" imgH="792360" progId="Package">
                  <p:embed/>
                  <p:pic>
                    <p:nvPicPr>
                      <p:cNvPr id="0" name=""/>
                      <p:cNvPicPr/>
                      <p:nvPr/>
                    </p:nvPicPr>
                    <p:blipFill>
                      <a:blip r:embed="rId7"/>
                      <a:stretch>
                        <a:fillRect/>
                      </a:stretch>
                    </p:blipFill>
                    <p:spPr>
                      <a:xfrm>
                        <a:off x="11848076" y="3943671"/>
                        <a:ext cx="914400" cy="792163"/>
                      </a:xfrm>
                      <a:prstGeom prst="rect">
                        <a:avLst/>
                      </a:prstGeom>
                    </p:spPr>
                  </p:pic>
                </p:oleObj>
              </mc:Fallback>
            </mc:AlternateContent>
          </a:graphicData>
        </a:graphic>
      </p:graphicFrame>
      <p:pic>
        <p:nvPicPr>
          <p:cNvPr id="4" name="Obraz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1383" y="4620616"/>
            <a:ext cx="5861750" cy="3419354"/>
          </a:xfrm>
          <a:prstGeom prst="rect">
            <a:avLst/>
          </a:prstGeom>
        </p:spPr>
      </p:pic>
    </p:spTree>
    <p:extLst>
      <p:ext uri="{BB962C8B-B14F-4D97-AF65-F5344CB8AC3E}">
        <p14:creationId xmlns:p14="http://schemas.microsoft.com/office/powerpoint/2010/main" val="34585714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mv="urn:schemas-microsoft-com:mac:vml"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181768"/>
            <a:ext cx="10417214" cy="1325563"/>
          </a:xfrm>
          <a:prstGeom prst="rect">
            <a:avLst/>
          </a:prstGeom>
          <a:solidFill>
            <a:schemeClr val="bg1">
              <a:alpha val="62000"/>
            </a:schemeClr>
          </a:solidFill>
        </p:spPr>
        <p:txBody>
          <a:bodyPr lIns="381000" tIns="381000" rIns="381000" bIns="381000" anchor="ctr" anchorCtr="0"/>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350838"/>
            <a:r>
              <a:rPr lang="pl-PL" sz="3600" dirty="0" smtClean="0">
                <a:solidFill>
                  <a:schemeClr val="accent4"/>
                </a:solidFill>
                <a:latin typeface="Arial" pitchFamily="34" charset="0"/>
                <a:cs typeface="Arial" pitchFamily="34" charset="0"/>
              </a:rPr>
              <a:t>Zyski z wdrożenia BIM</a:t>
            </a:r>
            <a:endParaRPr lang="pl-PL" sz="3600" dirty="0" smtClean="0">
              <a:solidFill>
                <a:schemeClr val="accent4"/>
              </a:solidFill>
              <a:latin typeface="Arial" pitchFamily="34" charset="0"/>
              <a:cs typeface="Arial" pitchFamily="34" charset="0"/>
            </a:endParaRP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 y="8306187"/>
            <a:ext cx="4503057" cy="792843"/>
          </a:xfrm>
          <a:prstGeom prst="rect">
            <a:avLst/>
          </a:prstGeom>
        </p:spPr>
      </p:pic>
      <p:sp>
        <p:nvSpPr>
          <p:cNvPr id="2" name="pole tekstowe 1"/>
          <p:cNvSpPr txBox="1"/>
          <p:nvPr/>
        </p:nvSpPr>
        <p:spPr>
          <a:xfrm>
            <a:off x="917731" y="1974273"/>
            <a:ext cx="13787756" cy="4031873"/>
          </a:xfrm>
          <a:prstGeom prst="rect">
            <a:avLst/>
          </a:prstGeom>
          <a:noFill/>
        </p:spPr>
        <p:txBody>
          <a:bodyPr wrap="square" rtlCol="0">
            <a:spAutoFit/>
          </a:bodyPr>
          <a:lstStyle/>
          <a:p>
            <a:pPr marL="457200" indent="-457200">
              <a:buFont typeface="Arial" panose="020B0604020202020204" pitchFamily="34" charset="0"/>
              <a:buChar char="•"/>
            </a:pPr>
            <a:r>
              <a:rPr lang="pl-PL" dirty="0"/>
              <a:t>Zwiększenie sprzedaży</a:t>
            </a:r>
          </a:p>
          <a:p>
            <a:pPr marL="457200" indent="-457200">
              <a:buFont typeface="Arial" panose="020B0604020202020204" pitchFamily="34" charset="0"/>
              <a:buChar char="•"/>
            </a:pPr>
            <a:r>
              <a:rPr lang="pl-PL" dirty="0"/>
              <a:t>Wyprzedzenie konkurencji – będziecie pierwsi, nikt tego jeszcze nie ma</a:t>
            </a:r>
          </a:p>
          <a:p>
            <a:pPr marL="457200" indent="-457200">
              <a:buFont typeface="Arial" panose="020B0604020202020204" pitchFamily="34" charset="0"/>
              <a:buChar char="•"/>
            </a:pPr>
            <a:r>
              <a:rPr lang="pl-PL" dirty="0"/>
              <a:t>Pozwala na lepsze podejmowanie decyzji w oparciu o obiektywne dane</a:t>
            </a:r>
          </a:p>
          <a:p>
            <a:pPr marL="457200" indent="-457200">
              <a:buFont typeface="Arial" panose="020B0604020202020204" pitchFamily="34" charset="0"/>
              <a:buChar char="•"/>
            </a:pPr>
            <a:r>
              <a:rPr lang="pl-PL" dirty="0"/>
              <a:t>Dane kosztowe są obiektywne (pozbawione błędu ludzkiego – indywidualnych tendencji do za lub zawyżania kosztów</a:t>
            </a:r>
          </a:p>
          <a:p>
            <a:pPr marL="457200" indent="-457200">
              <a:buFont typeface="Arial" panose="020B0604020202020204" pitchFamily="34" charset="0"/>
              <a:buChar char="•"/>
            </a:pPr>
            <a:r>
              <a:rPr lang="pl-PL" dirty="0"/>
              <a:t>Lepsza komunikacja z biurami projektowymi, uczestniczenie na bieżąco w projekcie – brak efektu „ </a:t>
            </a:r>
            <a:r>
              <a:rPr lang="pl-PL" dirty="0" smtClean="0"/>
              <a:t>a miało </a:t>
            </a:r>
            <a:r>
              <a:rPr lang="pl-PL" dirty="0"/>
              <a:t>być inaczej, to tak wygląda?”</a:t>
            </a:r>
          </a:p>
          <a:p>
            <a:pPr marL="457200" indent="-457200">
              <a:buFont typeface="Arial" panose="020B0604020202020204" pitchFamily="34" charset="0"/>
              <a:buChar char="•"/>
            </a:pPr>
            <a:r>
              <a:rPr lang="pl-PL" dirty="0"/>
              <a:t>Lepsza </a:t>
            </a:r>
            <a:r>
              <a:rPr lang="pl-PL" dirty="0" smtClean="0"/>
              <a:t>komunikacja </a:t>
            </a:r>
            <a:r>
              <a:rPr lang="pl-PL" dirty="0"/>
              <a:t>wewnątrz firmy</a:t>
            </a:r>
          </a:p>
        </p:txBody>
      </p:sp>
    </p:spTree>
    <p:extLst>
      <p:ext uri="{BB962C8B-B14F-4D97-AF65-F5344CB8AC3E}">
        <p14:creationId xmlns:p14="http://schemas.microsoft.com/office/powerpoint/2010/main" val="11659524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mv="urn:schemas-microsoft-com:mac:vml"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Prostokąt 10"/>
          <p:cNvSpPr/>
          <p:nvPr/>
        </p:nvSpPr>
        <p:spPr>
          <a:xfrm>
            <a:off x="0" y="2763982"/>
            <a:ext cx="16257588" cy="3678382"/>
          </a:xfrm>
          <a:prstGeom prst="rect">
            <a:avLst/>
          </a:prstGeom>
          <a:gradFill flip="none" rotWithShape="1">
            <a:gsLst>
              <a:gs pos="14000">
                <a:schemeClr val="bg1">
                  <a:lumMod val="75000"/>
                  <a:alpha val="36000"/>
                </a:schemeClr>
              </a:gs>
              <a:gs pos="57000">
                <a:schemeClr val="bg1">
                  <a:lumMod val="9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6" name="TextBox 5"/>
          <p:cNvSpPr txBox="1"/>
          <p:nvPr/>
        </p:nvSpPr>
        <p:spPr>
          <a:xfrm>
            <a:off x="2738704" y="3641597"/>
            <a:ext cx="9843440" cy="2800767"/>
          </a:xfrm>
          <a:prstGeom prst="rect">
            <a:avLst/>
          </a:prstGeom>
          <a:noFill/>
        </p:spPr>
        <p:txBody>
          <a:bodyPr wrap="square" rtlCol="0">
            <a:spAutoFit/>
          </a:bodyPr>
          <a:lstStyle/>
          <a:p>
            <a:r>
              <a:rPr lang="pl-PL" sz="8800" b="1" dirty="0" smtClean="0"/>
              <a:t>www.aecdesign.pl</a:t>
            </a:r>
          </a:p>
          <a:p>
            <a:endParaRPr lang="en-US" sz="8800" dirty="0" smtClean="0">
              <a:latin typeface="Arial" pitchFamily="34" charset="0"/>
              <a:cs typeface="Arial" pitchFamily="34" charset="0"/>
            </a:endParaRPr>
          </a:p>
        </p:txBody>
      </p:sp>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6100"/>
            <a:ext cx="7524583" cy="1594986"/>
          </a:xfrm>
          <a:prstGeom prst="rect">
            <a:avLst/>
          </a:prstGeom>
        </p:spPr>
      </p:pic>
      <p:pic>
        <p:nvPicPr>
          <p:cNvPr id="12" name="Obraz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4" y="8306187"/>
            <a:ext cx="4503057" cy="792843"/>
          </a:xfrm>
          <a:prstGeom prst="rect">
            <a:avLst/>
          </a:prstGeom>
        </p:spPr>
      </p:pic>
    </p:spTree>
    <p:extLst>
      <p:ext uri="{BB962C8B-B14F-4D97-AF65-F5344CB8AC3E}">
        <p14:creationId xmlns:p14="http://schemas.microsoft.com/office/powerpoint/2010/main" val="20587524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mv="urn:schemas-microsoft-com:mac:vml"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181768"/>
            <a:ext cx="4386019" cy="1325563"/>
          </a:xfrm>
          <a:prstGeom prst="rect">
            <a:avLst/>
          </a:prstGeom>
          <a:solidFill>
            <a:schemeClr val="bg1">
              <a:alpha val="62000"/>
            </a:schemeClr>
          </a:solidFill>
        </p:spPr>
        <p:txBody>
          <a:bodyPr lIns="381000" tIns="381000" rIns="381000" bIns="381000" anchor="ctr" anchorCtr="0"/>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350838"/>
            <a:r>
              <a:rPr lang="pl-PL" sz="3600" dirty="0" smtClean="0">
                <a:solidFill>
                  <a:schemeClr val="accent4"/>
                </a:solidFill>
                <a:latin typeface="Arial" pitchFamily="34" charset="0"/>
                <a:cs typeface="Arial" pitchFamily="34" charset="0"/>
              </a:rPr>
              <a:t>Agenda</a:t>
            </a: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 y="8306187"/>
            <a:ext cx="4503057" cy="792843"/>
          </a:xfrm>
          <a:prstGeom prst="rect">
            <a:avLst/>
          </a:prstGeom>
        </p:spPr>
      </p:pic>
      <p:sp>
        <p:nvSpPr>
          <p:cNvPr id="2" name="pole tekstowe 1"/>
          <p:cNvSpPr txBox="1"/>
          <p:nvPr/>
        </p:nvSpPr>
        <p:spPr>
          <a:xfrm>
            <a:off x="411896" y="1654355"/>
            <a:ext cx="14901409" cy="3477875"/>
          </a:xfrm>
          <a:prstGeom prst="rect">
            <a:avLst/>
          </a:prstGeom>
          <a:noFill/>
        </p:spPr>
        <p:txBody>
          <a:bodyPr wrap="square" rtlCol="0">
            <a:spAutoFit/>
          </a:bodyPr>
          <a:lstStyle/>
          <a:p>
            <a:pPr marL="342900" lvl="0" indent="-342900">
              <a:buFont typeface="Arial" panose="020B0604020202020204" pitchFamily="34" charset="0"/>
              <a:buChar char="•"/>
            </a:pPr>
            <a:r>
              <a:rPr lang="pl-PL" sz="2000" dirty="0"/>
              <a:t>Przegląd </a:t>
            </a:r>
            <a:r>
              <a:rPr lang="pl-PL" sz="2000" dirty="0" smtClean="0"/>
              <a:t>modelu BIM</a:t>
            </a:r>
          </a:p>
          <a:p>
            <a:pPr marL="342900" lvl="0" indent="-342900">
              <a:buFont typeface="Arial" panose="020B0604020202020204" pitchFamily="34" charset="0"/>
              <a:buChar char="•"/>
            </a:pPr>
            <a:endParaRPr lang="pl-PL" sz="2000" dirty="0" smtClean="0"/>
          </a:p>
          <a:p>
            <a:pPr marL="342900" lvl="0" indent="-342900">
              <a:buFont typeface="Arial" panose="020B0604020202020204" pitchFamily="34" charset="0"/>
              <a:buChar char="•"/>
            </a:pPr>
            <a:r>
              <a:rPr lang="pl-PL" sz="2000" dirty="0" smtClean="0"/>
              <a:t>Koszty </a:t>
            </a:r>
            <a:r>
              <a:rPr lang="pl-PL" sz="2000" dirty="0"/>
              <a:t>inwestycji na etapie projektu </a:t>
            </a:r>
            <a:r>
              <a:rPr lang="pl-PL" sz="2000" dirty="0" smtClean="0"/>
              <a:t>koncepcyjnego</a:t>
            </a:r>
          </a:p>
          <a:p>
            <a:pPr marL="342900" lvl="0" indent="-342900">
              <a:buFont typeface="Arial" panose="020B0604020202020204" pitchFamily="34" charset="0"/>
              <a:buChar char="•"/>
            </a:pPr>
            <a:endParaRPr lang="pl-PL" sz="2000" dirty="0" smtClean="0"/>
          </a:p>
          <a:p>
            <a:pPr marL="342900" lvl="0" indent="-342900">
              <a:buFont typeface="Arial" panose="020B0604020202020204" pitchFamily="34" charset="0"/>
              <a:buChar char="•"/>
            </a:pPr>
            <a:r>
              <a:rPr lang="pl-PL" sz="2000" dirty="0" smtClean="0"/>
              <a:t>Połączenie </a:t>
            </a:r>
            <a:r>
              <a:rPr lang="pl-PL" sz="2000" dirty="0"/>
              <a:t>modelu z harmonogramem – symulacja przebiegu </a:t>
            </a:r>
            <a:r>
              <a:rPr lang="pl-PL" sz="2000" dirty="0" smtClean="0"/>
              <a:t>budowy</a:t>
            </a:r>
          </a:p>
          <a:p>
            <a:pPr marL="342900" lvl="0" indent="-342900">
              <a:buFont typeface="Arial" panose="020B0604020202020204" pitchFamily="34" charset="0"/>
              <a:buChar char="•"/>
            </a:pPr>
            <a:endParaRPr lang="pl-PL" sz="2000" dirty="0"/>
          </a:p>
          <a:p>
            <a:pPr marL="342900" lvl="0" indent="-342900">
              <a:buFont typeface="Arial" panose="020B0604020202020204" pitchFamily="34" charset="0"/>
              <a:buChar char="•"/>
            </a:pPr>
            <a:r>
              <a:rPr lang="pl-PL" sz="2000" dirty="0" smtClean="0"/>
              <a:t>Koordynacja – przyczyna </a:t>
            </a:r>
            <a:r>
              <a:rPr lang="pl-PL" sz="2000" dirty="0"/>
              <a:t>niedotrzymywania terminów, </a:t>
            </a:r>
            <a:endParaRPr lang="pl-PL" sz="2000" dirty="0" smtClean="0"/>
          </a:p>
          <a:p>
            <a:pPr marL="342900" lvl="0" indent="-342900">
              <a:buFont typeface="Arial" panose="020B0604020202020204" pitchFamily="34" charset="0"/>
              <a:buChar char="•"/>
            </a:pPr>
            <a:endParaRPr lang="pl-PL" sz="2000" dirty="0" smtClean="0"/>
          </a:p>
          <a:p>
            <a:pPr marL="342900" lvl="0" indent="-342900">
              <a:buFont typeface="Arial" panose="020B0604020202020204" pitchFamily="34" charset="0"/>
              <a:buChar char="•"/>
            </a:pPr>
            <a:r>
              <a:rPr lang="pl-PL" sz="2000" dirty="0" smtClean="0"/>
              <a:t>Field </a:t>
            </a:r>
            <a:r>
              <a:rPr lang="pl-PL" sz="2000" dirty="0"/>
              <a:t>i kontrola jakości, zarzadzanie usterkami, serwis gwarancyjny </a:t>
            </a:r>
            <a:endParaRPr lang="pl-PL" sz="2000" dirty="0" smtClean="0"/>
          </a:p>
          <a:p>
            <a:pPr marL="342900" lvl="0" indent="-342900">
              <a:buFont typeface="Arial" panose="020B0604020202020204" pitchFamily="34" charset="0"/>
              <a:buChar char="•"/>
            </a:pPr>
            <a:endParaRPr lang="pl-PL" sz="2000" dirty="0"/>
          </a:p>
          <a:p>
            <a:pPr marL="342900" lvl="0" indent="-342900">
              <a:buFont typeface="Arial" panose="020B0604020202020204" pitchFamily="34" charset="0"/>
              <a:buChar char="•"/>
            </a:pPr>
            <a:r>
              <a:rPr lang="pl-PL" sz="2000" dirty="0" smtClean="0"/>
              <a:t>Wirtualna rzeczywistość – usprawnienie sprzedaży</a:t>
            </a:r>
            <a:endParaRPr lang="pl-PL" sz="2000" dirty="0"/>
          </a:p>
        </p:txBody>
      </p:sp>
    </p:spTree>
    <p:extLst>
      <p:ext uri="{BB962C8B-B14F-4D97-AF65-F5344CB8AC3E}">
        <p14:creationId xmlns:p14="http://schemas.microsoft.com/office/powerpoint/2010/main" val="29782860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mv="urn:schemas-microsoft-com:mac:vml"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181768"/>
            <a:ext cx="4386019" cy="1325563"/>
          </a:xfrm>
          <a:prstGeom prst="rect">
            <a:avLst/>
          </a:prstGeom>
          <a:solidFill>
            <a:schemeClr val="bg1">
              <a:alpha val="62000"/>
            </a:schemeClr>
          </a:solidFill>
        </p:spPr>
        <p:txBody>
          <a:bodyPr lIns="381000" tIns="381000" rIns="381000" bIns="381000" anchor="ctr" anchorCtr="0"/>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350838"/>
            <a:r>
              <a:rPr lang="pl-PL" sz="3600" dirty="0" smtClean="0">
                <a:solidFill>
                  <a:schemeClr val="accent4"/>
                </a:solidFill>
                <a:latin typeface="Arial" pitchFamily="34" charset="0"/>
                <a:cs typeface="Arial" pitchFamily="34" charset="0"/>
              </a:rPr>
              <a:t>BIM</a:t>
            </a: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 y="8306187"/>
            <a:ext cx="4503057" cy="792843"/>
          </a:xfrm>
          <a:prstGeom prst="rect">
            <a:avLst/>
          </a:prstGeom>
        </p:spPr>
      </p:pic>
      <p:sp>
        <p:nvSpPr>
          <p:cNvPr id="2" name="pole tekstowe 1"/>
          <p:cNvSpPr txBox="1"/>
          <p:nvPr/>
        </p:nvSpPr>
        <p:spPr>
          <a:xfrm>
            <a:off x="7920288" y="1631618"/>
            <a:ext cx="7948246" cy="3539430"/>
          </a:xfrm>
          <a:prstGeom prst="rect">
            <a:avLst/>
          </a:prstGeom>
          <a:noFill/>
        </p:spPr>
        <p:txBody>
          <a:bodyPr wrap="square" rtlCol="0">
            <a:spAutoFit/>
          </a:bodyPr>
          <a:lstStyle/>
          <a:p>
            <a:r>
              <a:rPr lang="pl-PL" dirty="0"/>
              <a:t>BIM (</a:t>
            </a:r>
            <a:r>
              <a:rPr lang="pl-PL" b="1" dirty="0" err="1"/>
              <a:t>Building</a:t>
            </a:r>
            <a:r>
              <a:rPr lang="pl-PL" b="1" dirty="0"/>
              <a:t> Information </a:t>
            </a:r>
            <a:r>
              <a:rPr lang="pl-PL" b="1" dirty="0" smtClean="0"/>
              <a:t>Modeling) </a:t>
            </a:r>
            <a:r>
              <a:rPr lang="pl-PL" dirty="0" smtClean="0"/>
              <a:t>to </a:t>
            </a:r>
            <a:r>
              <a:rPr lang="pl-PL" dirty="0"/>
              <a:t>proces realizowany </a:t>
            </a:r>
            <a:r>
              <a:rPr lang="pl-PL" dirty="0" smtClean="0"/>
              <a:t>w </a:t>
            </a:r>
            <a:r>
              <a:rPr lang="pl-PL" dirty="0"/>
              <a:t>oparciu </a:t>
            </a:r>
            <a:r>
              <a:rPr lang="pl-PL" dirty="0" smtClean="0"/>
              <a:t>o  inteligentny </a:t>
            </a:r>
            <a:r>
              <a:rPr lang="pl-PL" dirty="0"/>
              <a:t>model 3D. Model umożliwia dostęp do dokładnych i zawsze aktualnych danych projektowych, a co za tym idzie podejmowanie decyzji w oparciu o informacje w całym cyklu życia projektu.</a:t>
            </a:r>
          </a:p>
        </p:txBody>
      </p:sp>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85" y="1631618"/>
            <a:ext cx="7457398" cy="6140782"/>
          </a:xfrm>
          <a:prstGeom prst="rect">
            <a:avLst/>
          </a:prstGeom>
        </p:spPr>
      </p:pic>
    </p:spTree>
    <p:extLst>
      <p:ext uri="{BB962C8B-B14F-4D97-AF65-F5344CB8AC3E}">
        <p14:creationId xmlns:p14="http://schemas.microsoft.com/office/powerpoint/2010/main" val="42630235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mv="urn:schemas-microsoft-com:mac:vml"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14569" y="181768"/>
            <a:ext cx="12217940" cy="1325563"/>
          </a:xfrm>
          <a:prstGeom prst="rect">
            <a:avLst/>
          </a:prstGeom>
          <a:solidFill>
            <a:schemeClr val="bg1">
              <a:alpha val="62000"/>
            </a:schemeClr>
          </a:solidFill>
        </p:spPr>
        <p:txBody>
          <a:bodyPr lIns="380936" tIns="380936" rIns="380936" bIns="380936" anchor="ctr" anchorCtr="0"/>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350779"/>
            <a:r>
              <a:rPr lang="pl-PL" sz="3600" dirty="0">
                <a:solidFill>
                  <a:schemeClr val="accent4"/>
                </a:solidFill>
                <a:latin typeface="Arial" pitchFamily="34" charset="0"/>
                <a:cs typeface="Arial" pitchFamily="34" charset="0"/>
              </a:rPr>
              <a:t>BIM</a:t>
            </a:r>
            <a:endParaRPr lang="pl-PL" sz="3600" dirty="0">
              <a:solidFill>
                <a:schemeClr val="accent4"/>
              </a:solidFill>
              <a:latin typeface="Arial" pitchFamily="34" charset="0"/>
              <a:cs typeface="Arial" pitchFamily="34" charset="0"/>
            </a:endParaRPr>
          </a:p>
        </p:txBody>
      </p:sp>
      <p:sp>
        <p:nvSpPr>
          <p:cNvPr id="56" name="Circular Arrow 55"/>
          <p:cNvSpPr/>
          <p:nvPr/>
        </p:nvSpPr>
        <p:spPr>
          <a:xfrm rot="10800000">
            <a:off x="2100530" y="-244585"/>
            <a:ext cx="12056532" cy="8824473"/>
          </a:xfrm>
          <a:prstGeom prst="circularArrow">
            <a:avLst>
              <a:gd name="adj1" fmla="val 9800"/>
              <a:gd name="adj2" fmla="val 734248"/>
              <a:gd name="adj3" fmla="val 20446560"/>
              <a:gd name="adj4" fmla="val 677340"/>
              <a:gd name="adj5" fmla="val 125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91425" tIns="45713" rIns="91425" bIns="45713" rtlCol="0" anchor="ctr"/>
          <a:lstStyle/>
          <a:p>
            <a:pPr algn="ctr"/>
            <a:endParaRPr lang="en-GB" sz="5700" dirty="0">
              <a:solidFill>
                <a:schemeClr val="tx1"/>
              </a:solidFill>
              <a:latin typeface="Arial" panose="020B0604020202020204" pitchFamily="34" charset="0"/>
            </a:endParaRPr>
          </a:p>
        </p:txBody>
      </p:sp>
      <p:grpSp>
        <p:nvGrpSpPr>
          <p:cNvPr id="44" name="Group 43"/>
          <p:cNvGrpSpPr/>
          <p:nvPr/>
        </p:nvGrpSpPr>
        <p:grpSpPr>
          <a:xfrm>
            <a:off x="2679179" y="1953620"/>
            <a:ext cx="1911774" cy="1967495"/>
            <a:chOff x="457200" y="422549"/>
            <a:chExt cx="1014958" cy="1044544"/>
          </a:xfrm>
          <a:effectLst/>
        </p:grpSpPr>
        <p:pic>
          <p:nvPicPr>
            <p:cNvPr id="16" name="Picture 15">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22549"/>
              <a:ext cx="1014958" cy="649894"/>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535402" y="1123955"/>
              <a:ext cx="867372" cy="343138"/>
            </a:xfrm>
            <a:prstGeom prst="rect">
              <a:avLst/>
            </a:prstGeom>
            <a:noFill/>
          </p:spPr>
          <p:txBody>
            <a:bodyPr wrap="none" rtlCol="0">
              <a:spAutoFit/>
            </a:bodyPr>
            <a:lstStyle>
              <a:defPPr>
                <a:defRPr lang="en-US"/>
              </a:defPPr>
              <a:lvl1pPr algn="ctr">
                <a:defRPr sz="1100" b="1">
                  <a:solidFill>
                    <a:schemeClr val="accent2">
                      <a:lumMod val="50000"/>
                    </a:schemeClr>
                  </a:solidFill>
                </a:defRPr>
              </a:lvl1pPr>
            </a:lstStyle>
            <a:p>
              <a:r>
                <a:rPr lang="en-GB" sz="1800" dirty="0">
                  <a:latin typeface="Arial" panose="020B0604020202020204" pitchFamily="34" charset="0"/>
                </a:rPr>
                <a:t>Business</a:t>
              </a:r>
              <a:br>
                <a:rPr lang="en-GB" sz="1800" dirty="0">
                  <a:latin typeface="Arial" panose="020B0604020202020204" pitchFamily="34" charset="0"/>
                </a:rPr>
              </a:br>
              <a:r>
                <a:rPr lang="en-GB" sz="1800" dirty="0">
                  <a:latin typeface="Arial" panose="020B0604020202020204" pitchFamily="34" charset="0"/>
                </a:rPr>
                <a:t>Development</a:t>
              </a:r>
            </a:p>
          </p:txBody>
        </p:sp>
      </p:grpSp>
      <p:grpSp>
        <p:nvGrpSpPr>
          <p:cNvPr id="52" name="Group 51"/>
          <p:cNvGrpSpPr/>
          <p:nvPr/>
        </p:nvGrpSpPr>
        <p:grpSpPr>
          <a:xfrm>
            <a:off x="2725496" y="5397954"/>
            <a:ext cx="2331255" cy="1935100"/>
            <a:chOff x="3336877" y="2519707"/>
            <a:chExt cx="1237660" cy="1027343"/>
          </a:xfrm>
          <a:effectLst/>
        </p:grpSpPr>
        <p:pic>
          <p:nvPicPr>
            <p:cNvPr id="25" name="Picture 24">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6877" y="2519707"/>
              <a:ext cx="1237660" cy="660084"/>
            </a:xfrm>
            <a:prstGeom prst="rect">
              <a:avLst/>
            </a:prstGeom>
            <a:ln>
              <a:noFill/>
            </a:ln>
            <a:effectLst>
              <a:outerShdw blurRad="292100" dist="139700" dir="2700000" algn="tl" rotWithShape="0">
                <a:srgbClr val="333333">
                  <a:alpha val="65000"/>
                </a:srgbClr>
              </a:outerShdw>
            </a:effectLst>
          </p:spPr>
        </p:pic>
        <p:sp>
          <p:nvSpPr>
            <p:cNvPr id="35" name="TextBox 34"/>
            <p:cNvSpPr txBox="1"/>
            <p:nvPr/>
          </p:nvSpPr>
          <p:spPr>
            <a:xfrm>
              <a:off x="3576470" y="3203913"/>
              <a:ext cx="758474" cy="343137"/>
            </a:xfrm>
            <a:prstGeom prst="rect">
              <a:avLst/>
            </a:prstGeom>
            <a:noFill/>
          </p:spPr>
          <p:txBody>
            <a:bodyPr wrap="none" rtlCol="0">
              <a:spAutoFit/>
            </a:bodyPr>
            <a:lstStyle/>
            <a:p>
              <a:pPr algn="ctr"/>
              <a:r>
                <a:rPr lang="en-GB" sz="1800" b="1" dirty="0">
                  <a:solidFill>
                    <a:schemeClr val="accent2">
                      <a:lumMod val="50000"/>
                    </a:schemeClr>
                  </a:solidFill>
                  <a:latin typeface="Arial" panose="020B0604020202020204" pitchFamily="34" charset="0"/>
                </a:rPr>
                <a:t>Layout &amp;</a:t>
              </a:r>
            </a:p>
            <a:p>
              <a:pPr algn="ctr"/>
              <a:r>
                <a:rPr lang="en-GB" sz="1800" b="1" dirty="0">
                  <a:solidFill>
                    <a:schemeClr val="accent2">
                      <a:lumMod val="50000"/>
                    </a:schemeClr>
                  </a:solidFill>
                  <a:latin typeface="Arial" panose="020B0604020202020204" pitchFamily="34" charset="0"/>
                </a:rPr>
                <a:t>Verification</a:t>
              </a:r>
            </a:p>
          </p:txBody>
        </p:sp>
      </p:grpSp>
      <p:grpSp>
        <p:nvGrpSpPr>
          <p:cNvPr id="50" name="Group 49"/>
          <p:cNvGrpSpPr/>
          <p:nvPr/>
        </p:nvGrpSpPr>
        <p:grpSpPr>
          <a:xfrm>
            <a:off x="5831463" y="6624984"/>
            <a:ext cx="1428595" cy="1942761"/>
            <a:chOff x="6557707" y="373256"/>
            <a:chExt cx="758438" cy="1031411"/>
          </a:xfrm>
          <a:effectLst/>
        </p:grpSpPr>
        <p:pic>
          <p:nvPicPr>
            <p:cNvPr id="22" name="Picture 21">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4662" y="373256"/>
              <a:ext cx="604530" cy="792144"/>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6557707" y="1208589"/>
              <a:ext cx="758438" cy="196078"/>
            </a:xfrm>
            <a:prstGeom prst="rect">
              <a:avLst/>
            </a:prstGeom>
            <a:noFill/>
          </p:spPr>
          <p:txBody>
            <a:bodyPr wrap="none" rtlCol="0">
              <a:spAutoFit/>
            </a:bodyPr>
            <a:lstStyle/>
            <a:p>
              <a:pPr algn="ctr"/>
              <a:r>
                <a:rPr lang="en-GB" sz="1800" b="1" dirty="0">
                  <a:solidFill>
                    <a:schemeClr val="accent2">
                      <a:lumMod val="50000"/>
                    </a:schemeClr>
                  </a:solidFill>
                  <a:latin typeface="Arial" panose="020B0604020202020204" pitchFamily="34" charset="0"/>
                </a:rPr>
                <a:t>Fabrication</a:t>
              </a:r>
            </a:p>
          </p:txBody>
        </p:sp>
      </p:grpSp>
      <p:grpSp>
        <p:nvGrpSpPr>
          <p:cNvPr id="48" name="Group 47"/>
          <p:cNvGrpSpPr/>
          <p:nvPr/>
        </p:nvGrpSpPr>
        <p:grpSpPr>
          <a:xfrm>
            <a:off x="11671241" y="4772268"/>
            <a:ext cx="1634106" cy="2131194"/>
            <a:chOff x="4512588" y="335639"/>
            <a:chExt cx="867544" cy="1131449"/>
          </a:xfrm>
          <a:effectLst/>
        </p:grpSpPr>
        <p:pic>
          <p:nvPicPr>
            <p:cNvPr id="26" name="Picture 25">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2588" y="335639"/>
              <a:ext cx="867544" cy="739016"/>
            </a:xfrm>
            <a:prstGeom prst="rect">
              <a:avLst/>
            </a:prstGeom>
            <a:ln>
              <a:noFill/>
            </a:ln>
            <a:effectLst>
              <a:outerShdw blurRad="292100" dist="139700" dir="2700000" algn="tl" rotWithShape="0">
                <a:srgbClr val="333333">
                  <a:alpha val="65000"/>
                </a:srgbClr>
              </a:outerShdw>
            </a:effectLst>
          </p:spPr>
        </p:pic>
        <p:sp>
          <p:nvSpPr>
            <p:cNvPr id="38" name="TextBox 37"/>
            <p:cNvSpPr txBox="1"/>
            <p:nvPr/>
          </p:nvSpPr>
          <p:spPr>
            <a:xfrm>
              <a:off x="4567138" y="1123952"/>
              <a:ext cx="758439" cy="343136"/>
            </a:xfrm>
            <a:prstGeom prst="rect">
              <a:avLst/>
            </a:prstGeom>
            <a:noFill/>
          </p:spPr>
          <p:txBody>
            <a:bodyPr wrap="none" rtlCol="0">
              <a:spAutoFit/>
            </a:bodyPr>
            <a:lstStyle/>
            <a:p>
              <a:pPr algn="ctr"/>
              <a:r>
                <a:rPr lang="en-GB" sz="1800" b="1" dirty="0">
                  <a:solidFill>
                    <a:schemeClr val="accent2">
                      <a:lumMod val="50000"/>
                    </a:schemeClr>
                  </a:solidFill>
                  <a:latin typeface="Arial" panose="020B0604020202020204" pitchFamily="34" charset="0"/>
                </a:rPr>
                <a:t>Planning</a:t>
              </a:r>
            </a:p>
            <a:p>
              <a:pPr algn="ctr"/>
              <a:r>
                <a:rPr lang="en-GB" sz="1800" b="1" dirty="0">
                  <a:solidFill>
                    <a:schemeClr val="accent2">
                      <a:lumMod val="50000"/>
                    </a:schemeClr>
                  </a:solidFill>
                  <a:latin typeface="Arial" panose="020B0604020202020204" pitchFamily="34" charset="0"/>
                </a:rPr>
                <a:t>&amp; Logistics</a:t>
              </a:r>
            </a:p>
          </p:txBody>
        </p:sp>
      </p:grpSp>
      <p:grpSp>
        <p:nvGrpSpPr>
          <p:cNvPr id="49" name="Group 48"/>
          <p:cNvGrpSpPr/>
          <p:nvPr/>
        </p:nvGrpSpPr>
        <p:grpSpPr>
          <a:xfrm>
            <a:off x="8982485" y="6706809"/>
            <a:ext cx="1326130" cy="1707053"/>
            <a:chOff x="5627088" y="560814"/>
            <a:chExt cx="704042" cy="906274"/>
          </a:xfrm>
          <a:effectLst/>
        </p:grpSpPr>
        <p:pic>
          <p:nvPicPr>
            <p:cNvPr id="19" name="Picture 18">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7088" y="560814"/>
              <a:ext cx="704042" cy="512030"/>
            </a:xfrm>
            <a:prstGeom prst="rect">
              <a:avLst/>
            </a:prstGeom>
            <a:ln>
              <a:noFill/>
            </a:ln>
            <a:effectLst>
              <a:outerShdw blurRad="292100" dist="139700" dir="2700000" algn="tl" rotWithShape="0">
                <a:srgbClr val="333333">
                  <a:alpha val="65000"/>
                </a:srgbClr>
              </a:outerShdw>
            </a:effectLst>
          </p:spPr>
        </p:pic>
        <p:sp>
          <p:nvSpPr>
            <p:cNvPr id="39" name="TextBox 38"/>
            <p:cNvSpPr txBox="1"/>
            <p:nvPr/>
          </p:nvSpPr>
          <p:spPr>
            <a:xfrm>
              <a:off x="5691798" y="1123951"/>
              <a:ext cx="574618" cy="343137"/>
            </a:xfrm>
            <a:prstGeom prst="rect">
              <a:avLst/>
            </a:prstGeom>
            <a:noFill/>
          </p:spPr>
          <p:txBody>
            <a:bodyPr wrap="none" rtlCol="0">
              <a:spAutoFit/>
            </a:bodyPr>
            <a:lstStyle/>
            <a:p>
              <a:pPr algn="ctr"/>
              <a:r>
                <a:rPr lang="en-GB" sz="1800" b="1" dirty="0">
                  <a:solidFill>
                    <a:schemeClr val="accent2">
                      <a:lumMod val="50000"/>
                    </a:schemeClr>
                  </a:solidFill>
                  <a:latin typeface="Arial" panose="020B0604020202020204" pitchFamily="34" charset="0"/>
                </a:rPr>
                <a:t>Detailed</a:t>
              </a:r>
            </a:p>
            <a:p>
              <a:pPr algn="ctr"/>
              <a:r>
                <a:rPr lang="en-GB" sz="1800" b="1" dirty="0">
                  <a:solidFill>
                    <a:schemeClr val="accent2">
                      <a:lumMod val="50000"/>
                    </a:schemeClr>
                  </a:solidFill>
                  <a:latin typeface="Arial" panose="020B0604020202020204" pitchFamily="34" charset="0"/>
                </a:rPr>
                <a:t>Design</a:t>
              </a:r>
            </a:p>
          </p:txBody>
        </p:sp>
      </p:grpSp>
      <p:grpSp>
        <p:nvGrpSpPr>
          <p:cNvPr id="47" name="Group 46"/>
          <p:cNvGrpSpPr/>
          <p:nvPr/>
        </p:nvGrpSpPr>
        <p:grpSpPr>
          <a:xfrm>
            <a:off x="11952594" y="2232682"/>
            <a:ext cx="1736373" cy="1766923"/>
            <a:chOff x="3494788" y="466611"/>
            <a:chExt cx="921839" cy="938060"/>
          </a:xfrm>
          <a:effectLst/>
        </p:grpSpPr>
        <p:pic>
          <p:nvPicPr>
            <p:cNvPr id="27" name="Picture 26">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7600" y="466611"/>
              <a:ext cx="637783" cy="648071"/>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3494788" y="1208592"/>
              <a:ext cx="921839" cy="196079"/>
            </a:xfrm>
            <a:prstGeom prst="rect">
              <a:avLst/>
            </a:prstGeom>
            <a:noFill/>
          </p:spPr>
          <p:txBody>
            <a:bodyPr wrap="none" rtlCol="0">
              <a:spAutoFit/>
            </a:bodyPr>
            <a:lstStyle/>
            <a:p>
              <a:pPr algn="ctr"/>
              <a:r>
                <a:rPr lang="en-GB" sz="1800" b="1" dirty="0">
                  <a:solidFill>
                    <a:schemeClr val="accent2">
                      <a:lumMod val="50000"/>
                    </a:schemeClr>
                  </a:solidFill>
                  <a:latin typeface="Arial" panose="020B0604020202020204" pitchFamily="34" charset="0"/>
                </a:rPr>
                <a:t>Quantification</a:t>
              </a:r>
            </a:p>
          </p:txBody>
        </p:sp>
      </p:grpSp>
      <p:grpSp>
        <p:nvGrpSpPr>
          <p:cNvPr id="46" name="Group 45"/>
          <p:cNvGrpSpPr/>
          <p:nvPr/>
        </p:nvGrpSpPr>
        <p:grpSpPr>
          <a:xfrm>
            <a:off x="9313158" y="547878"/>
            <a:ext cx="1857540" cy="1847244"/>
            <a:chOff x="2378090" y="423970"/>
            <a:chExt cx="986166" cy="980701"/>
          </a:xfrm>
          <a:effectLst/>
        </p:grpSpPr>
        <p:pic>
          <p:nvPicPr>
            <p:cNvPr id="21" name="Picture 20">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8090" y="423970"/>
              <a:ext cx="986166" cy="690714"/>
            </a:xfrm>
            <a:prstGeom prst="rect">
              <a:avLst/>
            </a:prstGeom>
            <a:ln>
              <a:noFill/>
            </a:ln>
            <a:effectLst>
              <a:outerShdw blurRad="292100" dist="139700" dir="2700000" algn="tl" rotWithShape="0">
                <a:srgbClr val="333333">
                  <a:alpha val="65000"/>
                </a:srgbClr>
              </a:outerShdw>
            </a:effectLst>
          </p:spPr>
        </p:pic>
        <p:sp>
          <p:nvSpPr>
            <p:cNvPr id="41" name="TextBox 40"/>
            <p:cNvSpPr txBox="1"/>
            <p:nvPr/>
          </p:nvSpPr>
          <p:spPr>
            <a:xfrm>
              <a:off x="2440887" y="1208593"/>
              <a:ext cx="860564" cy="196078"/>
            </a:xfrm>
            <a:prstGeom prst="rect">
              <a:avLst/>
            </a:prstGeom>
            <a:noFill/>
          </p:spPr>
          <p:txBody>
            <a:bodyPr wrap="none" rtlCol="0">
              <a:spAutoFit/>
            </a:bodyPr>
            <a:lstStyle/>
            <a:p>
              <a:pPr algn="ctr"/>
              <a:r>
                <a:rPr lang="en-GB" sz="1800" b="1" dirty="0">
                  <a:solidFill>
                    <a:schemeClr val="accent2">
                      <a:lumMod val="50000"/>
                    </a:schemeClr>
                  </a:solidFill>
                  <a:latin typeface="Arial" panose="020B0604020202020204" pitchFamily="34" charset="0"/>
                </a:rPr>
                <a:t>Coordination</a:t>
              </a:r>
            </a:p>
          </p:txBody>
        </p:sp>
      </p:grpSp>
      <p:grpSp>
        <p:nvGrpSpPr>
          <p:cNvPr id="45" name="Group 44"/>
          <p:cNvGrpSpPr/>
          <p:nvPr/>
        </p:nvGrpSpPr>
        <p:grpSpPr>
          <a:xfrm>
            <a:off x="6015305" y="185204"/>
            <a:ext cx="1620957" cy="2430980"/>
            <a:chOff x="1474719" y="353991"/>
            <a:chExt cx="860565" cy="1290607"/>
          </a:xfrm>
          <a:effectLst/>
        </p:grpSpPr>
        <p:pic>
          <p:nvPicPr>
            <p:cNvPr id="20" name="Picture 19">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7358" y="353991"/>
              <a:ext cx="835286" cy="830672"/>
            </a:xfrm>
            <a:prstGeom prst="rect">
              <a:avLst/>
            </a:prstGeom>
            <a:ln>
              <a:noFill/>
            </a:ln>
            <a:effectLst>
              <a:outerShdw blurRad="292100" dist="139700" dir="2700000" algn="tl" rotWithShape="0">
                <a:srgbClr val="333333">
                  <a:alpha val="65000"/>
                </a:srgbClr>
              </a:outerShdw>
            </a:effectLst>
          </p:spPr>
        </p:pic>
        <p:sp>
          <p:nvSpPr>
            <p:cNvPr id="42" name="TextBox 41"/>
            <p:cNvSpPr txBox="1"/>
            <p:nvPr/>
          </p:nvSpPr>
          <p:spPr>
            <a:xfrm>
              <a:off x="1474719" y="1301461"/>
              <a:ext cx="860565" cy="343137"/>
            </a:xfrm>
            <a:prstGeom prst="rect">
              <a:avLst/>
            </a:prstGeom>
            <a:noFill/>
          </p:spPr>
          <p:txBody>
            <a:bodyPr wrap="none" rtlCol="0">
              <a:spAutoFit/>
            </a:bodyPr>
            <a:lstStyle/>
            <a:p>
              <a:pPr algn="ctr"/>
              <a:r>
                <a:rPr lang="en-GB" sz="1800" b="1" dirty="0">
                  <a:solidFill>
                    <a:schemeClr val="accent2">
                      <a:lumMod val="50000"/>
                    </a:schemeClr>
                  </a:solidFill>
                  <a:latin typeface="Arial" panose="020B0604020202020204" pitchFamily="34" charset="0"/>
                </a:rPr>
                <a:t>Construction</a:t>
              </a:r>
            </a:p>
            <a:p>
              <a:pPr algn="ctr"/>
              <a:r>
                <a:rPr lang="en-GB" sz="1800" b="1" dirty="0">
                  <a:solidFill>
                    <a:schemeClr val="accent2">
                      <a:lumMod val="50000"/>
                    </a:schemeClr>
                  </a:solidFill>
                  <a:latin typeface="Arial" panose="020B0604020202020204" pitchFamily="34" charset="0"/>
                </a:rPr>
                <a:t>Modelling</a:t>
              </a:r>
            </a:p>
          </p:txBody>
        </p:sp>
      </p:grpSp>
      <p:grpSp>
        <p:nvGrpSpPr>
          <p:cNvPr id="67" name="Group 66"/>
          <p:cNvGrpSpPr/>
          <p:nvPr/>
        </p:nvGrpSpPr>
        <p:grpSpPr>
          <a:xfrm>
            <a:off x="-145559" y="2176962"/>
            <a:ext cx="2200226" cy="1672171"/>
            <a:chOff x="69273" y="236246"/>
            <a:chExt cx="1523874" cy="1158144"/>
          </a:xfrm>
          <a:effectLst/>
        </p:grpSpPr>
        <p:pic>
          <p:nvPicPr>
            <p:cNvPr id="59" name="Picture 5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273" y="236246"/>
              <a:ext cx="1523874" cy="1158144"/>
            </a:xfrm>
            <a:prstGeom prst="rect">
              <a:avLst/>
            </a:prstGeom>
          </p:spPr>
        </p:pic>
        <p:sp>
          <p:nvSpPr>
            <p:cNvPr id="63" name="TextBox 62"/>
            <p:cNvSpPr txBox="1"/>
            <p:nvPr/>
          </p:nvSpPr>
          <p:spPr>
            <a:xfrm>
              <a:off x="778798" y="1090940"/>
              <a:ext cx="456530" cy="255799"/>
            </a:xfrm>
            <a:prstGeom prst="rect">
              <a:avLst/>
            </a:prstGeom>
            <a:noFill/>
          </p:spPr>
          <p:txBody>
            <a:bodyPr wrap="none" rtlCol="0">
              <a:spAutoFit/>
            </a:bodyPr>
            <a:lstStyle>
              <a:defPPr>
                <a:defRPr lang="en-US"/>
              </a:defPPr>
              <a:lvl1pPr algn="ctr">
                <a:defRPr sz="1100" b="1">
                  <a:solidFill>
                    <a:schemeClr val="accent2">
                      <a:lumMod val="50000"/>
                    </a:schemeClr>
                  </a:solidFill>
                </a:defRPr>
              </a:lvl1pPr>
            </a:lstStyle>
            <a:p>
              <a:r>
                <a:rPr lang="en-GB" sz="1800" dirty="0">
                  <a:latin typeface="Arial" panose="020B0604020202020204" pitchFamily="34" charset="0"/>
                </a:rPr>
                <a:t>ERP</a:t>
              </a:r>
            </a:p>
          </p:txBody>
        </p:sp>
      </p:grpSp>
      <p:grpSp>
        <p:nvGrpSpPr>
          <p:cNvPr id="68" name="Group 67"/>
          <p:cNvGrpSpPr/>
          <p:nvPr/>
        </p:nvGrpSpPr>
        <p:grpSpPr>
          <a:xfrm>
            <a:off x="251631" y="6260144"/>
            <a:ext cx="2203218" cy="1667621"/>
            <a:chOff x="166801" y="3410716"/>
            <a:chExt cx="1525946" cy="1154993"/>
          </a:xfrm>
          <a:effectLst/>
        </p:grpSpPr>
        <p:pic>
          <p:nvPicPr>
            <p:cNvPr id="61" name="Picture 6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801" y="3410716"/>
              <a:ext cx="1328818" cy="1115476"/>
            </a:xfrm>
            <a:prstGeom prst="rect">
              <a:avLst/>
            </a:prstGeom>
          </p:spPr>
        </p:pic>
        <p:sp>
          <p:nvSpPr>
            <p:cNvPr id="64" name="TextBox 63"/>
            <p:cNvSpPr txBox="1"/>
            <p:nvPr/>
          </p:nvSpPr>
          <p:spPr>
            <a:xfrm>
              <a:off x="321382" y="4309910"/>
              <a:ext cx="1371365" cy="255799"/>
            </a:xfrm>
            <a:prstGeom prst="rect">
              <a:avLst/>
            </a:prstGeom>
            <a:noFill/>
          </p:spPr>
          <p:txBody>
            <a:bodyPr wrap="none" rtlCol="0">
              <a:spAutoFit/>
            </a:bodyPr>
            <a:lstStyle/>
            <a:p>
              <a:pPr algn="ctr"/>
              <a:r>
                <a:rPr lang="en-GB" sz="1800" b="1" dirty="0">
                  <a:solidFill>
                    <a:schemeClr val="accent2">
                      <a:lumMod val="50000"/>
                    </a:schemeClr>
                  </a:solidFill>
                  <a:latin typeface="Arial" panose="020B0604020202020204" pitchFamily="34" charset="0"/>
                </a:rPr>
                <a:t>Project Controls</a:t>
              </a:r>
            </a:p>
          </p:txBody>
        </p:sp>
      </p:grpSp>
      <p:grpSp>
        <p:nvGrpSpPr>
          <p:cNvPr id="69" name="Group 68"/>
          <p:cNvGrpSpPr/>
          <p:nvPr/>
        </p:nvGrpSpPr>
        <p:grpSpPr>
          <a:xfrm>
            <a:off x="13554515" y="559803"/>
            <a:ext cx="1935191" cy="1638883"/>
            <a:chOff x="7651994" y="267347"/>
            <a:chExt cx="1340312" cy="1135089"/>
          </a:xfrm>
          <a:effectLst/>
        </p:grpSpPr>
        <p:pic>
          <p:nvPicPr>
            <p:cNvPr id="60" name="Picture 5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1994" y="267347"/>
              <a:ext cx="1325605" cy="1121571"/>
            </a:xfrm>
            <a:prstGeom prst="rect">
              <a:avLst/>
            </a:prstGeom>
          </p:spPr>
        </p:pic>
        <p:sp>
          <p:nvSpPr>
            <p:cNvPr id="65" name="TextBox 64"/>
            <p:cNvSpPr txBox="1"/>
            <p:nvPr/>
          </p:nvSpPr>
          <p:spPr>
            <a:xfrm>
              <a:off x="8047271" y="1146637"/>
              <a:ext cx="945035" cy="255799"/>
            </a:xfrm>
            <a:prstGeom prst="rect">
              <a:avLst/>
            </a:prstGeom>
            <a:noFill/>
          </p:spPr>
          <p:txBody>
            <a:bodyPr wrap="none" rtlCol="0">
              <a:spAutoFit/>
            </a:bodyPr>
            <a:lstStyle/>
            <a:p>
              <a:pPr algn="ctr"/>
              <a:r>
                <a:rPr lang="en-GB" sz="1800" b="1" dirty="0">
                  <a:solidFill>
                    <a:schemeClr val="accent2">
                      <a:lumMod val="50000"/>
                    </a:schemeClr>
                  </a:solidFill>
                  <a:latin typeface="Arial" panose="020B0604020202020204" pitchFamily="34" charset="0"/>
                </a:rPr>
                <a:t>Estimating</a:t>
              </a:r>
            </a:p>
          </p:txBody>
        </p:sp>
      </p:grpSp>
      <p:grpSp>
        <p:nvGrpSpPr>
          <p:cNvPr id="70" name="Group 69"/>
          <p:cNvGrpSpPr/>
          <p:nvPr/>
        </p:nvGrpSpPr>
        <p:grpSpPr>
          <a:xfrm>
            <a:off x="13549348" y="6316323"/>
            <a:ext cx="1920706" cy="1701066"/>
            <a:chOff x="7648781" y="3445523"/>
            <a:chExt cx="1330277" cy="1178157"/>
          </a:xfrm>
          <a:effectLst/>
        </p:grpSpPr>
        <p:pic>
          <p:nvPicPr>
            <p:cNvPr id="62" name="Picture 6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48781" y="3445523"/>
              <a:ext cx="1328818" cy="1115476"/>
            </a:xfrm>
            <a:prstGeom prst="rect">
              <a:avLst/>
            </a:prstGeom>
          </p:spPr>
        </p:pic>
        <p:sp>
          <p:nvSpPr>
            <p:cNvPr id="66" name="TextBox 65"/>
            <p:cNvSpPr txBox="1"/>
            <p:nvPr/>
          </p:nvSpPr>
          <p:spPr>
            <a:xfrm>
              <a:off x="7989615" y="4367881"/>
              <a:ext cx="989443" cy="255799"/>
            </a:xfrm>
            <a:prstGeom prst="rect">
              <a:avLst/>
            </a:prstGeom>
            <a:noFill/>
          </p:spPr>
          <p:txBody>
            <a:bodyPr wrap="none" rtlCol="0">
              <a:spAutoFit/>
            </a:bodyPr>
            <a:lstStyle/>
            <a:p>
              <a:pPr algn="ctr"/>
              <a:r>
                <a:rPr lang="en-GB" sz="1800" b="1" dirty="0">
                  <a:solidFill>
                    <a:schemeClr val="accent2">
                      <a:lumMod val="50000"/>
                    </a:schemeClr>
                  </a:solidFill>
                  <a:latin typeface="Arial" panose="020B0604020202020204" pitchFamily="34" charset="0"/>
                </a:rPr>
                <a:t>Scheduling</a:t>
              </a:r>
            </a:p>
          </p:txBody>
        </p:sp>
      </p:grpSp>
      <p:grpSp>
        <p:nvGrpSpPr>
          <p:cNvPr id="3" name="Group 2"/>
          <p:cNvGrpSpPr/>
          <p:nvPr/>
        </p:nvGrpSpPr>
        <p:grpSpPr>
          <a:xfrm>
            <a:off x="4855800" y="2724393"/>
            <a:ext cx="6574322" cy="3005956"/>
            <a:chOff x="2730940" y="1422400"/>
            <a:chExt cx="3698056" cy="1690850"/>
          </a:xfrm>
          <a:effectLst/>
        </p:grpSpPr>
        <p:pic>
          <p:nvPicPr>
            <p:cNvPr id="58" name="Picture 6">
              <a:hlinkClick r:id="" action="ppaction://noaction"/>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30940" y="1422400"/>
              <a:ext cx="3698056" cy="16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782" y="1761499"/>
              <a:ext cx="570738" cy="418654"/>
            </a:xfrm>
            <a:prstGeom prst="rect">
              <a:avLst/>
            </a:prstGeom>
          </p:spPr>
        </p:pic>
      </p:grpSp>
      <p:pic>
        <p:nvPicPr>
          <p:cNvPr id="51" name="Obraz 5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34" y="8306187"/>
            <a:ext cx="4503057" cy="792843"/>
          </a:xfrm>
          <a:prstGeom prst="rect">
            <a:avLst/>
          </a:prstGeom>
        </p:spPr>
      </p:pic>
    </p:spTree>
    <p:extLst>
      <p:ext uri="{BB962C8B-B14F-4D97-AF65-F5344CB8AC3E}">
        <p14:creationId xmlns:p14="http://schemas.microsoft.com/office/powerpoint/2010/main" val="295582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181768"/>
            <a:ext cx="6972299" cy="1325563"/>
          </a:xfrm>
          <a:prstGeom prst="rect">
            <a:avLst/>
          </a:prstGeom>
          <a:solidFill>
            <a:schemeClr val="bg1">
              <a:alpha val="62000"/>
            </a:schemeClr>
          </a:solidFill>
        </p:spPr>
        <p:txBody>
          <a:bodyPr lIns="381000" tIns="381000" rIns="381000" bIns="381000" anchor="ctr" anchorCtr="0"/>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350838"/>
            <a:r>
              <a:rPr lang="pl-PL" sz="3600" dirty="0" smtClean="0">
                <a:solidFill>
                  <a:schemeClr val="accent4"/>
                </a:solidFill>
                <a:latin typeface="Arial" pitchFamily="34" charset="0"/>
                <a:cs typeface="Arial" pitchFamily="34" charset="0"/>
              </a:rPr>
              <a:t>Przegląd modelu BIM</a:t>
            </a:r>
            <a:endParaRPr lang="pl-PL" sz="3600" dirty="0" smtClean="0">
              <a:solidFill>
                <a:schemeClr val="accent4"/>
              </a:solidFill>
              <a:latin typeface="Arial" pitchFamily="34" charset="0"/>
              <a:cs typeface="Arial" pitchFamily="34" charset="0"/>
            </a:endParaRP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 y="8306187"/>
            <a:ext cx="4503057" cy="792843"/>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487" t="33939" r="42945" b="20151"/>
          <a:stretch/>
        </p:blipFill>
        <p:spPr bwMode="auto">
          <a:xfrm>
            <a:off x="171449" y="1683218"/>
            <a:ext cx="6629401" cy="4219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6998" t="32424" r="31695" b="13788"/>
          <a:stretch/>
        </p:blipFill>
        <p:spPr bwMode="auto">
          <a:xfrm>
            <a:off x="7354190" y="4970695"/>
            <a:ext cx="5031774" cy="2967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4271" t="21212" r="59479" b="8182"/>
          <a:stretch/>
        </p:blipFill>
        <p:spPr bwMode="auto">
          <a:xfrm>
            <a:off x="12630149" y="624611"/>
            <a:ext cx="3200400" cy="4842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4190" y="624611"/>
            <a:ext cx="3202974" cy="3375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972148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mv="urn:schemas-microsoft-com:mac:vml"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181768"/>
            <a:ext cx="6972299" cy="1325563"/>
          </a:xfrm>
          <a:prstGeom prst="rect">
            <a:avLst/>
          </a:prstGeom>
          <a:solidFill>
            <a:schemeClr val="bg1">
              <a:alpha val="62000"/>
            </a:schemeClr>
          </a:solidFill>
        </p:spPr>
        <p:txBody>
          <a:bodyPr lIns="381000" tIns="381000" rIns="381000" bIns="381000" anchor="ctr" anchorCtr="0"/>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350838"/>
            <a:r>
              <a:rPr lang="pl-PL" sz="3600" dirty="0" smtClean="0">
                <a:solidFill>
                  <a:schemeClr val="accent4"/>
                </a:solidFill>
                <a:latin typeface="Arial" pitchFamily="34" charset="0"/>
                <a:cs typeface="Arial" pitchFamily="34" charset="0"/>
              </a:rPr>
              <a:t>Koszty inwestycji</a:t>
            </a:r>
            <a:endParaRPr lang="pl-PL" sz="3600" dirty="0" smtClean="0">
              <a:solidFill>
                <a:schemeClr val="accent4"/>
              </a:solidFill>
              <a:latin typeface="Arial" pitchFamily="34" charset="0"/>
              <a:cs typeface="Arial" pitchFamily="34" charset="0"/>
            </a:endParaRP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 y="8306187"/>
            <a:ext cx="4503057" cy="792843"/>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487" t="33939" r="42945" b="20151"/>
          <a:stretch/>
        </p:blipFill>
        <p:spPr bwMode="auto">
          <a:xfrm>
            <a:off x="171450" y="1683218"/>
            <a:ext cx="3808268" cy="242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4441" t="21667" r="43883" b="47424"/>
          <a:stretch/>
        </p:blipFill>
        <p:spPr bwMode="auto">
          <a:xfrm>
            <a:off x="171450" y="4170892"/>
            <a:ext cx="5081154" cy="2119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4441" t="21818" r="23513" b="52122"/>
          <a:stretch/>
        </p:blipFill>
        <p:spPr bwMode="auto">
          <a:xfrm>
            <a:off x="171450" y="6370784"/>
            <a:ext cx="7564582" cy="178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Łącznik prostoliniowy 2"/>
          <p:cNvCxnSpPr/>
          <p:nvPr/>
        </p:nvCxnSpPr>
        <p:spPr>
          <a:xfrm>
            <a:off x="7746423" y="1194955"/>
            <a:ext cx="0" cy="7294418"/>
          </a:xfrm>
          <a:prstGeom prst="line">
            <a:avLst/>
          </a:prstGeom>
        </p:spPr>
        <p:style>
          <a:lnRef idx="2">
            <a:schemeClr val="accent1"/>
          </a:lnRef>
          <a:fillRef idx="0">
            <a:schemeClr val="accent1"/>
          </a:fillRef>
          <a:effectRef idx="1">
            <a:schemeClr val="accent1"/>
          </a:effectRef>
          <a:fontRef idx="minor">
            <a:schemeClr val="tx1"/>
          </a:fontRef>
        </p:style>
      </p:cxnSp>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5038" t="26818" r="28456" b="9546"/>
          <a:stretch/>
        </p:blipFill>
        <p:spPr bwMode="auto">
          <a:xfrm>
            <a:off x="7897092" y="1309145"/>
            <a:ext cx="3826726" cy="242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14441" t="21667" r="43542" b="48636"/>
          <a:stretch/>
        </p:blipFill>
        <p:spPr bwMode="auto">
          <a:xfrm>
            <a:off x="7897092" y="3879946"/>
            <a:ext cx="5122718" cy="2036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14441" t="21515" r="27775" b="52273"/>
          <a:stretch/>
        </p:blipFill>
        <p:spPr bwMode="auto">
          <a:xfrm>
            <a:off x="7990609" y="6327005"/>
            <a:ext cx="7045036" cy="1797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e tekstowe 4"/>
          <p:cNvSpPr txBox="1"/>
          <p:nvPr/>
        </p:nvSpPr>
        <p:spPr>
          <a:xfrm>
            <a:off x="4675909" y="2337955"/>
            <a:ext cx="2440092" cy="584775"/>
          </a:xfrm>
          <a:prstGeom prst="rect">
            <a:avLst/>
          </a:prstGeom>
          <a:noFill/>
        </p:spPr>
        <p:txBody>
          <a:bodyPr wrap="none" rtlCol="0">
            <a:spAutoFit/>
          </a:bodyPr>
          <a:lstStyle/>
          <a:p>
            <a:r>
              <a:rPr lang="pl-PL" dirty="0" smtClean="0"/>
              <a:t>Koncepcja 1</a:t>
            </a:r>
            <a:endParaRPr lang="pl-PL" dirty="0"/>
          </a:p>
        </p:txBody>
      </p:sp>
      <p:sp>
        <p:nvSpPr>
          <p:cNvPr id="18" name="pole tekstowe 17"/>
          <p:cNvSpPr txBox="1"/>
          <p:nvPr/>
        </p:nvSpPr>
        <p:spPr>
          <a:xfrm>
            <a:off x="12427527" y="2337955"/>
            <a:ext cx="2440092" cy="584775"/>
          </a:xfrm>
          <a:prstGeom prst="rect">
            <a:avLst/>
          </a:prstGeom>
          <a:noFill/>
        </p:spPr>
        <p:txBody>
          <a:bodyPr wrap="none" rtlCol="0">
            <a:spAutoFit/>
          </a:bodyPr>
          <a:lstStyle/>
          <a:p>
            <a:r>
              <a:rPr lang="pl-PL" dirty="0" smtClean="0"/>
              <a:t>Koncepcja 2</a:t>
            </a:r>
            <a:endParaRPr lang="pl-PL" dirty="0"/>
          </a:p>
        </p:txBody>
      </p:sp>
    </p:spTree>
    <p:extLst>
      <p:ext uri="{BB962C8B-B14F-4D97-AF65-F5344CB8AC3E}">
        <p14:creationId xmlns:p14="http://schemas.microsoft.com/office/powerpoint/2010/main" val="16073881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mv="urn:schemas-microsoft-com:mac:vml"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181768"/>
            <a:ext cx="6972299" cy="1325563"/>
          </a:xfrm>
          <a:prstGeom prst="rect">
            <a:avLst/>
          </a:prstGeom>
          <a:solidFill>
            <a:schemeClr val="bg1">
              <a:alpha val="62000"/>
            </a:schemeClr>
          </a:solidFill>
        </p:spPr>
        <p:txBody>
          <a:bodyPr lIns="381000" tIns="381000" rIns="381000" bIns="381000" anchor="ctr" anchorCtr="0"/>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350838"/>
            <a:r>
              <a:rPr lang="pl-PL" sz="3600" dirty="0" smtClean="0">
                <a:solidFill>
                  <a:schemeClr val="accent4"/>
                </a:solidFill>
                <a:latin typeface="Arial" pitchFamily="34" charset="0"/>
                <a:cs typeface="Arial" pitchFamily="34" charset="0"/>
              </a:rPr>
              <a:t>Harmonogram budowy</a:t>
            </a:r>
            <a:endParaRPr lang="pl-PL" sz="3600" dirty="0" smtClean="0">
              <a:solidFill>
                <a:schemeClr val="accent4"/>
              </a:solidFill>
              <a:latin typeface="Arial" pitchFamily="34" charset="0"/>
              <a:cs typeface="Arial" pitchFamily="34" charset="0"/>
            </a:endParaRP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 y="8306187"/>
            <a:ext cx="4503057" cy="792843"/>
          </a:xfrm>
          <a:prstGeom prst="rect">
            <a:avLst/>
          </a:prstGeom>
        </p:spPr>
      </p:pic>
      <p:sp>
        <p:nvSpPr>
          <p:cNvPr id="2" name="pole tekstowe 1"/>
          <p:cNvSpPr txBox="1"/>
          <p:nvPr/>
        </p:nvSpPr>
        <p:spPr>
          <a:xfrm>
            <a:off x="394855" y="2187669"/>
            <a:ext cx="7325591" cy="2554545"/>
          </a:xfrm>
          <a:prstGeom prst="rect">
            <a:avLst/>
          </a:prstGeom>
          <a:noFill/>
        </p:spPr>
        <p:txBody>
          <a:bodyPr wrap="square" rtlCol="0">
            <a:spAutoFit/>
          </a:bodyPr>
          <a:lstStyle/>
          <a:p>
            <a:pPr marL="457200" indent="-457200">
              <a:buFont typeface="Arial" panose="020B0604020202020204" pitchFamily="34" charset="0"/>
              <a:buChar char="•"/>
            </a:pPr>
            <a:r>
              <a:rPr lang="pl-PL" dirty="0"/>
              <a:t>symulacja przebiegu </a:t>
            </a:r>
            <a:r>
              <a:rPr lang="pl-PL" dirty="0" smtClean="0"/>
              <a:t>budowy</a:t>
            </a:r>
          </a:p>
          <a:p>
            <a:pPr marL="457200" indent="-457200">
              <a:buFont typeface="Arial" panose="020B0604020202020204" pitchFamily="34" charset="0"/>
              <a:buChar char="•"/>
            </a:pPr>
            <a:r>
              <a:rPr lang="pl-PL" dirty="0"/>
              <a:t>możliwość porównania stanu faktycznego z harmonogramem na dany </a:t>
            </a:r>
            <a:r>
              <a:rPr lang="pl-PL" dirty="0" smtClean="0"/>
              <a:t>moment</a:t>
            </a:r>
          </a:p>
          <a:p>
            <a:pPr marL="457200" indent="-457200">
              <a:buFont typeface="Arial" panose="020B0604020202020204" pitchFamily="34" charset="0"/>
              <a:buChar char="•"/>
            </a:pPr>
            <a:r>
              <a:rPr lang="pl-PL" dirty="0"/>
              <a:t>m</a:t>
            </a:r>
            <a:r>
              <a:rPr lang="pl-PL" dirty="0" smtClean="0"/>
              <a:t>ożliwość uwzględnienia kosztów</a:t>
            </a:r>
            <a:endParaRPr lang="pl-PL" dirty="0"/>
          </a:p>
        </p:txBody>
      </p:sp>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58" y="1759351"/>
            <a:ext cx="8221884" cy="6166413"/>
          </a:xfrm>
          <a:prstGeom prst="rect">
            <a:avLst/>
          </a:prstGeom>
        </p:spPr>
      </p:pic>
    </p:spTree>
    <p:extLst>
      <p:ext uri="{BB962C8B-B14F-4D97-AF65-F5344CB8AC3E}">
        <p14:creationId xmlns:p14="http://schemas.microsoft.com/office/powerpoint/2010/main" val="8217111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mv="urn:schemas-microsoft-com:mac:vml"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181768"/>
            <a:ext cx="6972299" cy="1325563"/>
          </a:xfrm>
          <a:prstGeom prst="rect">
            <a:avLst/>
          </a:prstGeom>
          <a:solidFill>
            <a:schemeClr val="bg1">
              <a:alpha val="62000"/>
            </a:schemeClr>
          </a:solidFill>
        </p:spPr>
        <p:txBody>
          <a:bodyPr lIns="381000" tIns="381000" rIns="381000" bIns="381000" anchor="ctr" anchorCtr="0"/>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350838"/>
            <a:r>
              <a:rPr lang="pl-PL" sz="3600" dirty="0" smtClean="0">
                <a:solidFill>
                  <a:schemeClr val="accent4"/>
                </a:solidFill>
                <a:latin typeface="Arial" pitchFamily="34" charset="0"/>
                <a:cs typeface="Arial" pitchFamily="34" charset="0"/>
              </a:rPr>
              <a:t>Koordynacja</a:t>
            </a:r>
            <a:endParaRPr lang="pl-PL" sz="3600" dirty="0" smtClean="0">
              <a:solidFill>
                <a:schemeClr val="accent4"/>
              </a:solidFill>
              <a:latin typeface="Arial" pitchFamily="34" charset="0"/>
              <a:cs typeface="Arial" pitchFamily="34" charset="0"/>
            </a:endParaRP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 y="8306187"/>
            <a:ext cx="4503057" cy="792843"/>
          </a:xfrm>
          <a:prstGeom prst="rect">
            <a:avLst/>
          </a:prstGeom>
        </p:spPr>
      </p:pic>
      <p:pic>
        <p:nvPicPr>
          <p:cNvPr id="5" name="Picture 2" descr="Znalezione obrazy dla zapytania autodesk handover"/>
          <p:cNvPicPr>
            <a:picLocks noChangeAspect="1" noChangeArrowheads="1"/>
          </p:cNvPicPr>
          <p:nvPr/>
        </p:nvPicPr>
        <p:blipFill>
          <a:blip r:embed="rId4"/>
          <a:srcRect/>
          <a:stretch>
            <a:fillRect/>
          </a:stretch>
        </p:blipFill>
        <p:spPr bwMode="auto">
          <a:xfrm>
            <a:off x="325090" y="1827540"/>
            <a:ext cx="9000000" cy="5062500"/>
          </a:xfrm>
          <a:prstGeom prst="rect">
            <a:avLst/>
          </a:prstGeom>
          <a:noFill/>
        </p:spPr>
      </p:pic>
      <p:sp>
        <p:nvSpPr>
          <p:cNvPr id="2" name="pole tekstowe 1"/>
          <p:cNvSpPr txBox="1"/>
          <p:nvPr/>
        </p:nvSpPr>
        <p:spPr>
          <a:xfrm>
            <a:off x="9736282" y="2244437"/>
            <a:ext cx="6234545" cy="4524315"/>
          </a:xfrm>
          <a:prstGeom prst="rect">
            <a:avLst/>
          </a:prstGeom>
          <a:noFill/>
        </p:spPr>
        <p:txBody>
          <a:bodyPr wrap="square" rtlCol="0">
            <a:spAutoFit/>
          </a:bodyPr>
          <a:lstStyle/>
          <a:p>
            <a:pPr marL="457200" indent="-457200">
              <a:buFont typeface="Arial" panose="020B0604020202020204" pitchFamily="34" charset="0"/>
              <a:buChar char="•"/>
            </a:pPr>
            <a:r>
              <a:rPr lang="pl-PL" dirty="0"/>
              <a:t>kolizje wykrywane na placu budowy mają wpływ </a:t>
            </a:r>
            <a:r>
              <a:rPr lang="pl-PL" dirty="0" smtClean="0"/>
              <a:t>na </a:t>
            </a:r>
            <a:r>
              <a:rPr lang="pl-PL" dirty="0"/>
              <a:t>zużycie </a:t>
            </a:r>
            <a:r>
              <a:rPr lang="pl-PL" dirty="0" smtClean="0"/>
              <a:t>materiałów </a:t>
            </a:r>
            <a:r>
              <a:rPr lang="pl-PL" dirty="0"/>
              <a:t>i nakład pracy</a:t>
            </a:r>
            <a:endParaRPr lang="pl-PL" dirty="0" smtClean="0"/>
          </a:p>
          <a:p>
            <a:pPr marL="457200" indent="-457200">
              <a:buFont typeface="Arial" panose="020B0604020202020204" pitchFamily="34" charset="0"/>
              <a:buChar char="•"/>
            </a:pPr>
            <a:r>
              <a:rPr lang="pl-PL" dirty="0" smtClean="0"/>
              <a:t>kluczowymi </a:t>
            </a:r>
            <a:r>
              <a:rPr lang="pl-PL" dirty="0"/>
              <a:t>przyczynami niedotrzymywania </a:t>
            </a:r>
            <a:r>
              <a:rPr lang="pl-PL" dirty="0" smtClean="0"/>
              <a:t>terminów</a:t>
            </a:r>
          </a:p>
          <a:p>
            <a:pPr marL="457200" indent="-457200">
              <a:buFont typeface="Arial" panose="020B0604020202020204" pitchFamily="34" charset="0"/>
              <a:buChar char="•"/>
            </a:pPr>
            <a:r>
              <a:rPr lang="pl-PL" dirty="0"/>
              <a:t>poprawa pracy </a:t>
            </a:r>
            <a:r>
              <a:rPr lang="pl-PL" dirty="0" smtClean="0"/>
              <a:t>podwykonawców</a:t>
            </a:r>
          </a:p>
          <a:p>
            <a:endParaRPr lang="pl-PL" dirty="0"/>
          </a:p>
        </p:txBody>
      </p:sp>
    </p:spTree>
    <p:extLst>
      <p:ext uri="{BB962C8B-B14F-4D97-AF65-F5344CB8AC3E}">
        <p14:creationId xmlns:p14="http://schemas.microsoft.com/office/powerpoint/2010/main" val="24662113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mv="urn:schemas-microsoft-com:mac:vml"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181768"/>
            <a:ext cx="6972299" cy="1325563"/>
          </a:xfrm>
          <a:prstGeom prst="rect">
            <a:avLst/>
          </a:prstGeom>
          <a:solidFill>
            <a:schemeClr val="bg1">
              <a:alpha val="62000"/>
            </a:schemeClr>
          </a:solidFill>
        </p:spPr>
        <p:txBody>
          <a:bodyPr lIns="381000" tIns="381000" rIns="381000" bIns="381000" anchor="ctr" anchorCtr="0"/>
          <a:lstStyle>
            <a:lvl1pPr algn="l" defTabSz="812810" rtl="0" eaLnBrk="1" latinLnBrk="0" hangingPunct="1">
              <a:spcBef>
                <a:spcPct val="0"/>
              </a:spcBef>
              <a:buNone/>
              <a:defRPr sz="4500" b="1" i="0" kern="1200" baseline="0">
                <a:solidFill>
                  <a:srgbClr val="0696D7"/>
                </a:solidFill>
                <a:latin typeface="Frutiger Next LT W1G"/>
                <a:ea typeface="+mj-ea"/>
                <a:cs typeface="Frutiger Next LT W1G"/>
              </a:defRPr>
            </a:lvl1pPr>
          </a:lstStyle>
          <a:p>
            <a:pPr marL="350838"/>
            <a:r>
              <a:rPr lang="pl-PL" sz="3600" dirty="0" smtClean="0">
                <a:solidFill>
                  <a:schemeClr val="accent4"/>
                </a:solidFill>
                <a:latin typeface="Arial" pitchFamily="34" charset="0"/>
                <a:cs typeface="Arial" pitchFamily="34" charset="0"/>
              </a:rPr>
              <a:t>Dział sprzedaży</a:t>
            </a:r>
            <a:endParaRPr lang="pl-PL" sz="3600" dirty="0" smtClean="0">
              <a:solidFill>
                <a:schemeClr val="accent4"/>
              </a:solidFill>
              <a:latin typeface="Arial" pitchFamily="34" charset="0"/>
              <a:cs typeface="Arial" pitchFamily="34" charset="0"/>
            </a:endParaRP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 y="8306187"/>
            <a:ext cx="4503057" cy="792843"/>
          </a:xfrm>
          <a:prstGeom prst="rect">
            <a:avLst/>
          </a:prstGeom>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487" t="33939" r="42945" b="20151"/>
          <a:stretch/>
        </p:blipFill>
        <p:spPr bwMode="auto">
          <a:xfrm>
            <a:off x="8141278" y="1329554"/>
            <a:ext cx="6709200" cy="4270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pole tekstowe 8"/>
          <p:cNvSpPr txBox="1"/>
          <p:nvPr/>
        </p:nvSpPr>
        <p:spPr>
          <a:xfrm>
            <a:off x="394855" y="2187669"/>
            <a:ext cx="7325591" cy="3539430"/>
          </a:xfrm>
          <a:prstGeom prst="rect">
            <a:avLst/>
          </a:prstGeom>
          <a:noFill/>
        </p:spPr>
        <p:txBody>
          <a:bodyPr wrap="square" rtlCol="0">
            <a:spAutoFit/>
          </a:bodyPr>
          <a:lstStyle/>
          <a:p>
            <a:pPr marL="457200" indent="-457200">
              <a:buFont typeface="Arial" panose="020B0604020202020204" pitchFamily="34" charset="0"/>
              <a:buChar char="•"/>
            </a:pPr>
            <a:r>
              <a:rPr lang="pl-PL" dirty="0"/>
              <a:t>Włączenie zespołu marketingowo-sprzedażowego na etapie projektowym </a:t>
            </a:r>
            <a:endParaRPr lang="pl-PL" dirty="0" smtClean="0"/>
          </a:p>
          <a:p>
            <a:pPr marL="457200" indent="-457200">
              <a:buFont typeface="Arial" panose="020B0604020202020204" pitchFamily="34" charset="0"/>
              <a:buChar char="•"/>
            </a:pPr>
            <a:r>
              <a:rPr lang="pl-PL" dirty="0"/>
              <a:t>lepsza komunikacja, poprzez lepsze zrozumienie projektu </a:t>
            </a:r>
            <a:endParaRPr lang="pl-PL" dirty="0" smtClean="0"/>
          </a:p>
          <a:p>
            <a:pPr marL="457200" indent="-457200">
              <a:buFont typeface="Arial" panose="020B0604020202020204" pitchFamily="34" charset="0"/>
              <a:buChar char="•"/>
            </a:pPr>
            <a:r>
              <a:rPr lang="pl-PL" dirty="0"/>
              <a:t>większy wpływ działu sprzedaży na uatrakcyjnienie oferty</a:t>
            </a:r>
          </a:p>
        </p:txBody>
      </p:sp>
    </p:spTree>
    <p:extLst>
      <p:ext uri="{BB962C8B-B14F-4D97-AF65-F5344CB8AC3E}">
        <p14:creationId xmlns:p14="http://schemas.microsoft.com/office/powerpoint/2010/main" val="2655494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mv="urn:schemas-microsoft-com:mac:vml"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Autodesk Theme">
  <a:themeElements>
    <a:clrScheme name="Autodesk colors">
      <a:dk1>
        <a:srgbClr val="000000"/>
      </a:dk1>
      <a:lt1>
        <a:srgbClr val="FFFFFF"/>
      </a:lt1>
      <a:dk2>
        <a:srgbClr val="000000"/>
      </a:dk2>
      <a:lt2>
        <a:srgbClr val="FFFFFF"/>
      </a:lt2>
      <a:accent1>
        <a:srgbClr val="FFCC00"/>
      </a:accent1>
      <a:accent2>
        <a:srgbClr val="87BC40"/>
      </a:accent2>
      <a:accent3>
        <a:srgbClr val="32BCAD"/>
      </a:accent3>
      <a:accent4>
        <a:srgbClr val="0696D7"/>
      </a:accent4>
      <a:accent5>
        <a:srgbClr val="007272"/>
      </a:accent5>
      <a:accent6>
        <a:srgbClr val="1858A8"/>
      </a:accent6>
      <a:hlink>
        <a:srgbClr val="007272"/>
      </a:hlink>
      <a:folHlink>
        <a:srgbClr val="007272"/>
      </a:folHlink>
    </a:clrScheme>
    <a:fontScheme name="Custom 1">
      <a:majorFont>
        <a:latin typeface="Frutiger Next LT W1G"/>
        <a:ea typeface=""/>
        <a:cs typeface=""/>
      </a:majorFont>
      <a:minorFont>
        <a:latin typeface="Frutiger Next LT W1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20525</TotalTime>
  <Words>545</Words>
  <Application>Microsoft Office PowerPoint</Application>
  <PresentationFormat>Niestandardowy</PresentationFormat>
  <Paragraphs>153</Paragraphs>
  <Slides>16</Slides>
  <Notes>16</Notes>
  <HiddenSlides>0</HiddenSlides>
  <MMClips>0</MMClips>
  <ScaleCrop>false</ScaleCrop>
  <HeadingPairs>
    <vt:vector size="6" baseType="variant">
      <vt:variant>
        <vt:lpstr>Motyw</vt:lpstr>
      </vt:variant>
      <vt:variant>
        <vt:i4>1</vt:i4>
      </vt:variant>
      <vt:variant>
        <vt:lpstr>Osadzone serwery OLE</vt:lpstr>
      </vt:variant>
      <vt:variant>
        <vt:i4>1</vt:i4>
      </vt:variant>
      <vt:variant>
        <vt:lpstr>Tytuły slajdów</vt:lpstr>
      </vt:variant>
      <vt:variant>
        <vt:i4>16</vt:i4>
      </vt:variant>
    </vt:vector>
  </HeadingPairs>
  <TitlesOfParts>
    <vt:vector size="18" baseType="lpstr">
      <vt:lpstr>Autodesk Theme</vt:lpstr>
      <vt:lpstr>Pakiet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Autodesk</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Autodesk story</dc:title>
  <dc:creator>Pasquale Volpintesta</dc:creator>
  <dc:description>Presentation is formatted to display Arial font</dc:description>
  <cp:lastModifiedBy>Hewlett-Packard Company</cp:lastModifiedBy>
  <cp:revision>595</cp:revision>
  <dcterms:created xsi:type="dcterms:W3CDTF">2013-04-04T22:52:34Z</dcterms:created>
  <dcterms:modified xsi:type="dcterms:W3CDTF">2017-10-02T23:14:43Z</dcterms:modified>
</cp:coreProperties>
</file>