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300" r:id="rId11"/>
    <p:sldId id="298" r:id="rId12"/>
    <p:sldId id="299" r:id="rId13"/>
    <p:sldId id="301" r:id="rId14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83555" autoAdjust="0"/>
  </p:normalViewPr>
  <p:slideViewPr>
    <p:cSldViewPr>
      <p:cViewPr>
        <p:scale>
          <a:sx n="50" d="100"/>
          <a:sy n="50" d="100"/>
        </p:scale>
        <p:origin x="-2078" y="-715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E5A262F-A258-4938-A192-CF64670080D3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09329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19BBE1A-5002-4FC6-92AA-526A9169C7B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306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57116F-2FED-4DEF-B66B-C90EA38C390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845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A2B310-60C4-410D-9B7E-0A2F57585ED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44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03BE10-33FF-4F4F-B331-26A5CB360CA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63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684C2A-D31F-4049-91CA-428E0CC68A8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88CF60-A7C6-4D44-862C-FBBEE56ACB1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933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07E2A0-9540-4274-89FA-3BF81CCC723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91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014029-E036-4710-AEAE-934F121383E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ADF4A8-F955-4757-BF3E-74CAAC3AFE9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60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45C580-C869-43C0-BE03-87CDD9F22C2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02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B7434E-D4D9-4846-88C5-AB94D3F6DB6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53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184BE7-EBE1-4F1E-A66E-95F88DAAB08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38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84AE982-BD70-410E-97CD-522552D2F3B4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pl-PL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pl-PL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216000" y="2304000"/>
            <a:ext cx="957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69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ole tekstowe 6"/>
          <p:cNvSpPr txBox="1"/>
          <p:nvPr/>
        </p:nvSpPr>
        <p:spPr>
          <a:xfrm>
            <a:off x="360000" y="2846770"/>
            <a:ext cx="9288824" cy="150645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vert="horz" wrap="square" lIns="90000" tIns="45000" rIns="90000" bIns="45000" anchor="ctr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3200" b="1" i="0" u="none" strike="noStrike" kern="1200" dirty="0" smtClean="0">
              <a:ln>
                <a:noFill/>
              </a:ln>
              <a:solidFill>
                <a:srgbClr val="0066CC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200" b="1" i="0" u="none" strike="noStrike" kern="1200" dirty="0" smtClean="0">
                <a:ln>
                  <a:noFill/>
                </a:ln>
                <a:solidFill>
                  <a:srgbClr val="0066CC"/>
                </a:solidFill>
                <a:latin typeface="Arial" pitchFamily="18"/>
                <a:ea typeface="Microsoft YaHei" pitchFamily="2"/>
                <a:cs typeface="Lucida Sans" pitchFamily="2"/>
              </a:rPr>
              <a:t>Korzyści BIM dla </a:t>
            </a:r>
            <a:r>
              <a:rPr lang="pl-PL" sz="3200" b="1" dirty="0" smtClean="0">
                <a:solidFill>
                  <a:srgbClr val="0066CC"/>
                </a:solidFill>
                <a:latin typeface="Arial" pitchFamily="18"/>
                <a:ea typeface="Microsoft YaHei" pitchFamily="2"/>
                <a:cs typeface="Lucida Sans" pitchFamily="2"/>
              </a:rPr>
              <a:t>Wykonawców i Deweloperów</a:t>
            </a:r>
            <a:endParaRPr lang="pl-PL" sz="3200" b="1" i="0" u="none" strike="noStrike" kern="1200" dirty="0" smtClean="0">
              <a:ln>
                <a:noFill/>
              </a:ln>
              <a:solidFill>
                <a:srgbClr val="0066CC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3200" b="1" dirty="0">
              <a:solidFill>
                <a:srgbClr val="0066CC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886" y="6985666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829" y="6948189"/>
            <a:ext cx="1345057" cy="6041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0" y="144360"/>
            <a:ext cx="7272560" cy="5627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18000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pl-PL" sz="3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Zespół realizacyjny</a:t>
            </a:r>
            <a:endParaRPr lang="pl-PL" sz="26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0682" y="1113482"/>
            <a:ext cx="94322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Kontrola jakości, zgłaszanie usterek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Odbiory materiałów, zarządzanie instalacją wyposażenia (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barkody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Odbiór urządzeń, prac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podwykonawców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Wykorzystanie modeli do celów geodezyjnych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Kontrola zaawansowania prac pokazywana na modelu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Rozliczenia z podwykonawcami na podstawie modeli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Kontrola jakości wykonanych prac (skaning laserowy)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Produkt końcowy wyższej jakości, mniej problemów z gwarancjami</a:t>
            </a:r>
          </a:p>
        </p:txBody>
      </p:sp>
    </p:spTree>
    <p:extLst>
      <p:ext uri="{BB962C8B-B14F-4D97-AF65-F5344CB8AC3E}">
        <p14:creationId xmlns:p14="http://schemas.microsoft.com/office/powerpoint/2010/main" val="68913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216000" y="2304000"/>
            <a:ext cx="957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20352" y="3318629"/>
            <a:ext cx="7560640" cy="56273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vert="horz" wrap="square" lIns="90000" tIns="45000" rIns="90000" bIns="45000" anchor="ctr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200" b="1" dirty="0" smtClean="0">
                <a:solidFill>
                  <a:srgbClr val="0066CC"/>
                </a:solidFill>
                <a:latin typeface="Arial" pitchFamily="18"/>
                <a:ea typeface="Microsoft YaHei" pitchFamily="2"/>
                <a:cs typeface="Lucida Sans" pitchFamily="2"/>
              </a:rPr>
              <a:t>Dział prawny</a:t>
            </a:r>
            <a:endParaRPr lang="pl-PL" sz="3200" b="1" i="0" u="none" strike="noStrike" kern="1200" dirty="0">
              <a:ln>
                <a:noFill/>
              </a:ln>
              <a:solidFill>
                <a:srgbClr val="0066CC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2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0" y="144360"/>
            <a:ext cx="7272560" cy="5627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18000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pl-PL" sz="3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Dział prawny</a:t>
            </a:r>
            <a:endParaRPr lang="pl-PL" sz="26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0682" y="1113482"/>
            <a:ext cx="943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Łatwiejsze dochodzenie praw w sprawach spornych z podwykonawcami oraz klientami dzięki raportom z modeli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4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216000" y="2304000"/>
            <a:ext cx="957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20352" y="3318629"/>
            <a:ext cx="7560640" cy="56273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vert="horz" wrap="square" lIns="90000" tIns="45000" rIns="90000" bIns="45000" anchor="ctr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200" b="1" dirty="0" smtClean="0">
                <a:solidFill>
                  <a:srgbClr val="0066CC"/>
                </a:solidFill>
                <a:latin typeface="Arial" pitchFamily="18"/>
                <a:ea typeface="Microsoft YaHei" pitchFamily="2"/>
                <a:cs typeface="Lucida Sans" pitchFamily="2"/>
              </a:rPr>
              <a:t>Dziękuję za uwagę</a:t>
            </a:r>
            <a:endParaRPr lang="pl-PL" sz="3200" b="1" i="0" u="none" strike="noStrike" kern="1200" dirty="0">
              <a:ln>
                <a:noFill/>
              </a:ln>
              <a:solidFill>
                <a:srgbClr val="0066CC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216000" y="2304000"/>
            <a:ext cx="957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20352" y="3318629"/>
            <a:ext cx="7560640" cy="56273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vert="horz" wrap="square" lIns="90000" tIns="45000" rIns="90000" bIns="45000" anchor="ctr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200" b="1" dirty="0" smtClean="0">
                <a:solidFill>
                  <a:srgbClr val="0066CC"/>
                </a:solidFill>
                <a:latin typeface="Arial" pitchFamily="18"/>
                <a:ea typeface="Microsoft YaHei" pitchFamily="2"/>
                <a:cs typeface="Lucida Sans" pitchFamily="2"/>
              </a:rPr>
              <a:t>Dział oferowania</a:t>
            </a:r>
            <a:endParaRPr lang="pl-PL" sz="3200" b="1" i="0" u="none" strike="noStrike" kern="1200" dirty="0">
              <a:ln>
                <a:noFill/>
              </a:ln>
              <a:solidFill>
                <a:srgbClr val="0066CC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0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0" y="144360"/>
            <a:ext cx="5760392" cy="5627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18000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pl-PL" sz="3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Dział oferowania</a:t>
            </a:r>
            <a:endParaRPr lang="pl-PL" sz="26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0682" y="1113482"/>
            <a:ext cx="9432208" cy="334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Dokładniejsze wyceny tworzone w krótszym czasie 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(zestawienia oraz analizy na podstawie modeli BIM)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Informacje BIM podłączone do modeli 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(sposób wykończenia, typy ścian, itp.)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Narzędzie marketingowe w celu prezentacji oferty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(wizualizacja, symulacja procesu budowy)</a:t>
            </a:r>
          </a:p>
        </p:txBody>
      </p:sp>
    </p:spTree>
    <p:extLst>
      <p:ext uri="{BB962C8B-B14F-4D97-AF65-F5344CB8AC3E}">
        <p14:creationId xmlns:p14="http://schemas.microsoft.com/office/powerpoint/2010/main" val="49622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216000" y="2304000"/>
            <a:ext cx="957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20352" y="3318629"/>
            <a:ext cx="7560640" cy="56273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vert="horz" wrap="square" lIns="90000" tIns="45000" rIns="90000" bIns="45000" anchor="ctr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200" b="1" dirty="0" smtClean="0">
                <a:solidFill>
                  <a:srgbClr val="0066CC"/>
                </a:solidFill>
                <a:latin typeface="Arial" pitchFamily="18"/>
                <a:ea typeface="Microsoft YaHei" pitchFamily="2"/>
                <a:cs typeface="Lucida Sans" pitchFamily="2"/>
              </a:rPr>
              <a:t>Dział techniczny</a:t>
            </a:r>
            <a:endParaRPr lang="pl-PL" sz="3200" b="1" i="0" u="none" strike="noStrike" kern="1200" dirty="0">
              <a:ln>
                <a:noFill/>
              </a:ln>
              <a:solidFill>
                <a:srgbClr val="0066CC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8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0" y="144360"/>
            <a:ext cx="5760392" cy="5627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18000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pl-PL" sz="3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Dział techniczny</a:t>
            </a:r>
            <a:endParaRPr lang="pl-PL" sz="26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0682" y="1113482"/>
            <a:ext cx="94322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Analizy kolizji w projekcie, usunięcie błędów projektowych przed rozpoczęciem etapu realizacji – mniejsze koszty, krótszy harmonogram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Usprawniona koordynacja międzybranżowa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Przejrzysta współpraca z biurem projektowym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Opisanie odpowiedzialności członków zespołu za realizację poszczególnych zadań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Modele powykonawcze do zarządzania obiektem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(FM)</a:t>
            </a:r>
          </a:p>
        </p:txBody>
      </p:sp>
    </p:spTree>
    <p:extLst>
      <p:ext uri="{BB962C8B-B14F-4D97-AF65-F5344CB8AC3E}">
        <p14:creationId xmlns:p14="http://schemas.microsoft.com/office/powerpoint/2010/main" val="378030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216000" y="2304000"/>
            <a:ext cx="957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20352" y="3318629"/>
            <a:ext cx="7560640" cy="56273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vert="horz" wrap="square" lIns="90000" tIns="45000" rIns="90000" bIns="45000" anchor="ctr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200" b="1" dirty="0" smtClean="0">
                <a:solidFill>
                  <a:srgbClr val="0066CC"/>
                </a:solidFill>
                <a:latin typeface="Arial" pitchFamily="18"/>
                <a:ea typeface="Microsoft YaHei" pitchFamily="2"/>
                <a:cs typeface="Lucida Sans" pitchFamily="2"/>
              </a:rPr>
              <a:t>Dział przygotowania produkcji</a:t>
            </a:r>
            <a:endParaRPr lang="pl-PL" sz="3200" b="1" i="0" u="none" strike="noStrike" kern="1200" dirty="0">
              <a:ln>
                <a:noFill/>
              </a:ln>
              <a:solidFill>
                <a:srgbClr val="0066CC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0" y="144360"/>
            <a:ext cx="7272560" cy="5627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18000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pl-PL" sz="3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Dział przygotowania produkcji</a:t>
            </a:r>
            <a:endParaRPr lang="pl-PL" sz="26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0682" y="1113482"/>
            <a:ext cx="94322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Analizy modelu w celu dobrania optymalnej technologii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Organizacja placu budowy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Planowanie (szalunki)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Lepsze zrozumienie rozwiązań projektowych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Inwentaryzacja istniejącego otoczenia (skaning laserowy)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Model gwarantuje idealne dopasowanie elementów prefabrykowanych – łatwość instalacji</a:t>
            </a:r>
          </a:p>
        </p:txBody>
      </p:sp>
    </p:spTree>
    <p:extLst>
      <p:ext uri="{BB962C8B-B14F-4D97-AF65-F5344CB8AC3E}">
        <p14:creationId xmlns:p14="http://schemas.microsoft.com/office/powerpoint/2010/main" val="216083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216000" y="2304000"/>
            <a:ext cx="957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20352" y="3318629"/>
            <a:ext cx="7560640" cy="56273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vert="horz" wrap="square" lIns="90000" tIns="45000" rIns="90000" bIns="45000" anchor="ctr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200" b="1" dirty="0" smtClean="0">
                <a:solidFill>
                  <a:srgbClr val="0066CC"/>
                </a:solidFill>
                <a:latin typeface="Arial" pitchFamily="18"/>
                <a:ea typeface="Microsoft YaHei" pitchFamily="2"/>
                <a:cs typeface="Lucida Sans" pitchFamily="2"/>
              </a:rPr>
              <a:t>Zespół realizacyjny</a:t>
            </a:r>
            <a:endParaRPr lang="pl-PL" sz="3200" b="1" i="0" u="none" strike="noStrike" kern="1200" dirty="0">
              <a:ln>
                <a:noFill/>
              </a:ln>
              <a:solidFill>
                <a:srgbClr val="0066CC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0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" y="6912000"/>
            <a:ext cx="162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Łącznik prostoliniowy 2"/>
          <p:cNvSpPr/>
          <p:nvPr/>
        </p:nvSpPr>
        <p:spPr>
          <a:xfrm>
            <a:off x="0" y="6912000"/>
            <a:ext cx="10080000" cy="0"/>
          </a:xfrm>
          <a:prstGeom prst="line">
            <a:avLst/>
          </a:prstGeom>
          <a:noFill/>
          <a:ln w="19080">
            <a:solidFill>
              <a:srgbClr val="006699"/>
            </a:solidFill>
            <a:prstDash val="solid"/>
          </a:ln>
        </p:spPr>
        <p:txBody>
          <a:bodyPr vert="horz" wrap="none" lIns="99360" tIns="54360" rIns="99360" bIns="543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84000" y="6983999"/>
            <a:ext cx="11484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01" y="6969412"/>
            <a:ext cx="1526594" cy="5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4" y="6931935"/>
            <a:ext cx="1345057" cy="604193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0" y="144360"/>
            <a:ext cx="7272560" cy="5627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18000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pl-PL" sz="3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Zespół realizacyjny</a:t>
            </a:r>
            <a:endParaRPr lang="pl-PL" sz="26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0682" y="1113482"/>
            <a:ext cx="94322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Zmniejszenie liczby kosztownych pomyłek podczas budowy dzięki wczesnemu wykryciu wszystkich nieprawidłowości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Dostęp do modelu oraz dokumentacji technicznej 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z poziomu urządzenia mobilnego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Skoordynowanie sekwencji działań, dostaw materiałów, pracy zespołów (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harmongoram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4D, zestawienia)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Minimalizacja ilości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żadań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informacji i zleceń zmian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Usprawniona koordynacja i komunikacja dzięki rozwiązaniom chmurowym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Raportowanie z placu budowy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7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206</Words>
  <Application>Microsoft Office PowerPoint</Application>
  <PresentationFormat>Niestandardowy</PresentationFormat>
  <Paragraphs>50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Domyślnie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Stanasiuk</dc:creator>
  <cp:lastModifiedBy>Hewlett-Packard Company</cp:lastModifiedBy>
  <cp:revision>47</cp:revision>
  <dcterms:created xsi:type="dcterms:W3CDTF">2018-06-06T10:21:05Z</dcterms:created>
  <dcterms:modified xsi:type="dcterms:W3CDTF">2018-07-31T07:10:41Z</dcterms:modified>
</cp:coreProperties>
</file>