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90" r:id="rId3"/>
    <p:sldId id="291" r:id="rId4"/>
    <p:sldId id="292" r:id="rId5"/>
    <p:sldId id="293" r:id="rId6"/>
    <p:sldId id="294" r:id="rId7"/>
    <p:sldId id="295" r:id="rId8"/>
    <p:sldId id="296" r:id="rId9"/>
    <p:sldId id="297" r:id="rId10"/>
    <p:sldId id="300" r:id="rId11"/>
    <p:sldId id="298" r:id="rId12"/>
    <p:sldId id="299" r:id="rId13"/>
    <p:sldId id="301" r:id="rId14"/>
  </p:sldIdLst>
  <p:sldSz cx="10080625" cy="7559675"/>
  <p:notesSz cx="7559675" cy="106918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55" autoAdjust="0"/>
    <p:restoredTop sz="83555" autoAdjust="0"/>
  </p:normalViewPr>
  <p:slideViewPr>
    <p:cSldViewPr>
      <p:cViewPr>
        <p:scale>
          <a:sx n="50" d="100"/>
          <a:sy n="50" d="100"/>
        </p:scale>
        <p:origin x="-2078" y="-715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pl-PL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" name="Symbol zastępczy daty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pl-PL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4" name="Symbol zastępczy stopki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pl-PL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5" name="Symbol zastępczy numeru slajdu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EE5A262F-A258-4938-A192-CF64670080D3}" type="slidenum">
              <a:t>‹#›</a:t>
            </a:fld>
            <a:endParaRPr lang="pl-PL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1093292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pl-PL"/>
          </a:p>
        </p:txBody>
      </p:sp>
      <p:sp>
        <p:nvSpPr>
          <p:cNvPr id="4" name="Symbol zastępczy nagłówka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pl-PL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pl-PL"/>
          </a:p>
        </p:txBody>
      </p:sp>
      <p:sp>
        <p:nvSpPr>
          <p:cNvPr id="5" name="Symbol zastępczy daty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pl-PL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pl-PL"/>
          </a:p>
        </p:txBody>
      </p:sp>
      <p:sp>
        <p:nvSpPr>
          <p:cNvPr id="6" name="Symbol zastępczy stopki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pl-PL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pl-PL"/>
          </a:p>
        </p:txBody>
      </p:sp>
      <p:sp>
        <p:nvSpPr>
          <p:cNvPr id="7" name="Symbol zastępczy numeru slajdu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pl-PL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B19BBE1A-5002-4FC6-92AA-526A9169C7BE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3061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pl-PL" sz="2000" b="0" i="0" u="none" strike="noStrike" kern="1200">
        <a:ln>
          <a:noFill/>
        </a:ln>
        <a:latin typeface="Arial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pl-PL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pl-P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pl-P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pl-P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pl-P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pl-P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157116F-2FED-4DEF-B66B-C90EA38C3900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8459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DA2B310-60C4-410D-9B7E-0A2F57585ED4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444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56363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56363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103BE10-33FF-4F4F-B331-26A5CB360CAC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9630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8684C2A-D31F-4049-91CA-428E0CC68A86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457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D88CF60-A7C6-4D44-862C-FBBEE56ACB1A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9338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D07E2A0-9540-4274-89FA-3BF81CCC7230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8919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F014029-E036-4710-AEAE-934F121383EC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00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3ADF4A8-F955-4757-BF3E-74CAAC3AFE9C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9608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545C580-C869-43C0-BE03-87CDD9F22C2B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6028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CB7434E-D4D9-4846-88C5-AB94D3F6DB6B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2539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E184BE7-EBE1-4F1E-A66E-95F88DAAB08F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6380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pl-PL"/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pl-PL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pl-PL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pl-PL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pl-PL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l-PL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pl-PL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pl-PL"/>
          </a:p>
        </p:txBody>
      </p:sp>
      <p:sp>
        <p:nvSpPr>
          <p:cNvPr id="5" name="Symbol zastępczy stopki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hangingPunct="0">
              <a:buNone/>
              <a:tabLst/>
              <a:defRPr lang="pl-PL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pl-PL"/>
          </a:p>
        </p:txBody>
      </p:sp>
      <p:sp>
        <p:nvSpPr>
          <p:cNvPr id="6" name="Symbol zastępczy numeru slajdu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pl-PL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584AE982-BD70-410E-97CD-522552D2F3B4}" type="slidenum"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rtl="0" hangingPunct="0">
        <a:tabLst/>
        <a:defRPr lang="pl-PL" sz="4400" b="0" i="0" u="none" strike="noStrike" kern="1200">
          <a:ln>
            <a:noFill/>
          </a:ln>
          <a:latin typeface="Arial" pitchFamily="18"/>
          <a:ea typeface="Microsoft YaHei" pitchFamily="2"/>
        </a:defRPr>
      </a:lvl1pPr>
    </p:titleStyle>
    <p:bodyStyle>
      <a:lvl1pPr marL="0" marR="0" indent="0" rtl="0" hangingPunct="0">
        <a:spcBef>
          <a:spcPts val="0"/>
        </a:spcBef>
        <a:spcAft>
          <a:spcPts val="1414"/>
        </a:spcAft>
        <a:tabLst/>
        <a:defRPr lang="pl-PL" sz="3200" b="0" i="0" u="none" strike="noStrike" kern="1200">
          <a:ln>
            <a:noFill/>
          </a:ln>
          <a:latin typeface="Arial" pitchFamily="18"/>
          <a:ea typeface="Microsoft YaHei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08000" y="6912000"/>
            <a:ext cx="1620000" cy="5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Łącznik prostoliniowy 2"/>
          <p:cNvSpPr/>
          <p:nvPr/>
        </p:nvSpPr>
        <p:spPr>
          <a:xfrm>
            <a:off x="0" y="6912000"/>
            <a:ext cx="10080000" cy="0"/>
          </a:xfrm>
          <a:prstGeom prst="line">
            <a:avLst/>
          </a:prstGeom>
          <a:noFill/>
          <a:ln w="19080">
            <a:solidFill>
              <a:srgbClr val="006699"/>
            </a:solidFill>
            <a:prstDash val="solid"/>
          </a:ln>
        </p:spPr>
        <p:txBody>
          <a:bodyPr vert="horz" wrap="none" lIns="99360" tIns="54360" rIns="99360" bIns="5436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8784000" y="6983999"/>
            <a:ext cx="1148400" cy="5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pole tekstowe 4"/>
          <p:cNvSpPr txBox="1"/>
          <p:nvPr/>
        </p:nvSpPr>
        <p:spPr>
          <a:xfrm>
            <a:off x="216000" y="2304000"/>
            <a:ext cx="9576000" cy="3466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l-PL" sz="1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rPr>
              <a:t> </a:t>
            </a:r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0" y="0"/>
            <a:ext cx="10080000" cy="69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pole tekstowe 6"/>
          <p:cNvSpPr txBox="1"/>
          <p:nvPr/>
        </p:nvSpPr>
        <p:spPr>
          <a:xfrm>
            <a:off x="360000" y="2846770"/>
            <a:ext cx="9288824" cy="1506459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txBody>
          <a:bodyPr vert="horz" wrap="square" lIns="90000" tIns="45000" rIns="90000" bIns="45000" anchor="ctr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3200" b="1" i="0" u="none" strike="noStrike" kern="1200" dirty="0" smtClean="0">
              <a:ln>
                <a:noFill/>
              </a:ln>
              <a:solidFill>
                <a:srgbClr val="0066CC"/>
              </a:solidFill>
              <a:latin typeface="Arial" pitchFamily="18"/>
              <a:ea typeface="Microsoft YaHei" pitchFamily="2"/>
              <a:cs typeface="Lucida Sans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l-PL" sz="3200" b="1" i="0" u="none" strike="noStrike" kern="1200" dirty="0" smtClean="0">
                <a:ln>
                  <a:noFill/>
                </a:ln>
                <a:solidFill>
                  <a:srgbClr val="0066CC"/>
                </a:solidFill>
                <a:latin typeface="Arial" pitchFamily="18"/>
                <a:ea typeface="Microsoft YaHei" pitchFamily="2"/>
                <a:cs typeface="Lucida Sans" pitchFamily="2"/>
              </a:rPr>
              <a:t>Korzyści BIM dla </a:t>
            </a:r>
            <a:r>
              <a:rPr lang="pl-PL" sz="3200" b="1" dirty="0" smtClean="0">
                <a:solidFill>
                  <a:srgbClr val="0066CC"/>
                </a:solidFill>
                <a:latin typeface="Arial" pitchFamily="18"/>
                <a:ea typeface="Microsoft YaHei" pitchFamily="2"/>
                <a:cs typeface="Lucida Sans" pitchFamily="2"/>
              </a:rPr>
              <a:t>Wykonawców i Deweloperów</a:t>
            </a:r>
            <a:endParaRPr lang="pl-PL" sz="3200" b="1" i="0" u="none" strike="noStrike" kern="1200" dirty="0" smtClean="0">
              <a:ln>
                <a:noFill/>
              </a:ln>
              <a:solidFill>
                <a:srgbClr val="0066CC"/>
              </a:solidFill>
              <a:latin typeface="Arial" pitchFamily="18"/>
              <a:ea typeface="Microsoft YaHei" pitchFamily="2"/>
              <a:cs typeface="Lucida Sans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3200" b="1" dirty="0">
              <a:solidFill>
                <a:srgbClr val="0066CC"/>
              </a:solidFill>
              <a:latin typeface="Arial" pitchFamily="18"/>
              <a:ea typeface="Microsoft YaHei" pitchFamily="2"/>
              <a:cs typeface="Lucida Sans" pitchFamily="2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5886" y="6985666"/>
            <a:ext cx="1526594" cy="509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0829" y="6948189"/>
            <a:ext cx="1345057" cy="6041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08000" y="6912000"/>
            <a:ext cx="1620000" cy="5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Łącznik prostoliniowy 2"/>
          <p:cNvSpPr/>
          <p:nvPr/>
        </p:nvSpPr>
        <p:spPr>
          <a:xfrm>
            <a:off x="0" y="6912000"/>
            <a:ext cx="10080000" cy="0"/>
          </a:xfrm>
          <a:prstGeom prst="line">
            <a:avLst/>
          </a:prstGeom>
          <a:noFill/>
          <a:ln w="19080">
            <a:solidFill>
              <a:srgbClr val="006699"/>
            </a:solidFill>
            <a:prstDash val="solid"/>
          </a:ln>
        </p:spPr>
        <p:txBody>
          <a:bodyPr vert="horz" wrap="none" lIns="99360" tIns="54360" rIns="99360" bIns="5436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8784000" y="6983999"/>
            <a:ext cx="1148400" cy="54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3201" y="6969412"/>
            <a:ext cx="1526594" cy="509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8144" y="6931935"/>
            <a:ext cx="1345057" cy="604193"/>
          </a:xfrm>
          <a:prstGeom prst="rect">
            <a:avLst/>
          </a:prstGeom>
        </p:spPr>
      </p:pic>
      <p:sp>
        <p:nvSpPr>
          <p:cNvPr id="11" name="pole tekstowe 10"/>
          <p:cNvSpPr txBox="1"/>
          <p:nvPr/>
        </p:nvSpPr>
        <p:spPr>
          <a:xfrm>
            <a:off x="0" y="144360"/>
            <a:ext cx="7272560" cy="56273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>
            <a:spAutoFit/>
          </a:bodyPr>
          <a:lstStyle/>
          <a:p>
            <a:pPr marL="18000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/>
            </a:pPr>
            <a:r>
              <a:rPr lang="pl-PL" sz="3200" b="1" i="0" u="none" strike="noStrike" kern="1200" dirty="0" smtClean="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rPr>
              <a:t>Zespół realizacyjny</a:t>
            </a:r>
            <a:endParaRPr lang="pl-PL" sz="2600" b="1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300682" y="1113482"/>
            <a:ext cx="943220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pl-PL" sz="2400" dirty="0">
                <a:latin typeface="Arial" pitchFamily="34" charset="0"/>
                <a:cs typeface="Arial" pitchFamily="34" charset="0"/>
              </a:rPr>
              <a:t>Kontrola jakości, zgłaszanie usterek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pl-PL" sz="2400" dirty="0">
                <a:latin typeface="Arial" pitchFamily="34" charset="0"/>
                <a:cs typeface="Arial" pitchFamily="34" charset="0"/>
              </a:rPr>
              <a:t>Odbiory materiałów, zarządzanie instalacją wyposażenia (</a:t>
            </a:r>
            <a:r>
              <a:rPr lang="pl-PL" sz="2400" dirty="0" err="1">
                <a:latin typeface="Arial" pitchFamily="34" charset="0"/>
                <a:cs typeface="Arial" pitchFamily="34" charset="0"/>
              </a:rPr>
              <a:t>barkody</a:t>
            </a:r>
            <a:r>
              <a:rPr lang="pl-PL" sz="2400" dirty="0">
                <a:latin typeface="Arial" pitchFamily="34" charset="0"/>
                <a:cs typeface="Arial" pitchFamily="34" charset="0"/>
              </a:rPr>
              <a:t>)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pl-PL" sz="2400" dirty="0">
                <a:latin typeface="Arial" pitchFamily="34" charset="0"/>
                <a:cs typeface="Arial" pitchFamily="34" charset="0"/>
              </a:rPr>
              <a:t>Odbiór urządzeń, prac 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podwykonawców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pl-PL" sz="2400" dirty="0" smtClean="0">
                <a:latin typeface="Arial" pitchFamily="34" charset="0"/>
                <a:cs typeface="Arial" pitchFamily="34" charset="0"/>
              </a:rPr>
              <a:t>Wykorzystanie modeli do celów geodezyjnych</a:t>
            </a:r>
            <a:endParaRPr lang="pl-PL" sz="24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pl-PL" sz="2400" dirty="0">
                <a:latin typeface="Arial" pitchFamily="34" charset="0"/>
                <a:cs typeface="Arial" pitchFamily="34" charset="0"/>
              </a:rPr>
              <a:t>Kontrola zaawansowania prac pokazywana na modelu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pl-PL" sz="2400" dirty="0" smtClean="0">
                <a:latin typeface="Arial" pitchFamily="34" charset="0"/>
                <a:cs typeface="Arial" pitchFamily="34" charset="0"/>
              </a:rPr>
              <a:t>Rozliczenia z podwykonawcami na podstawie modeli</a:t>
            </a:r>
            <a:endParaRPr lang="pl-PL" sz="24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pl-PL" sz="2400" dirty="0">
                <a:latin typeface="Arial" pitchFamily="34" charset="0"/>
                <a:cs typeface="Arial" pitchFamily="34" charset="0"/>
              </a:rPr>
              <a:t>Kontrola jakości wykonanych prac (skaning laserowy)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pl-PL" sz="2400" dirty="0" smtClean="0">
                <a:latin typeface="Arial" pitchFamily="34" charset="0"/>
                <a:cs typeface="Arial" pitchFamily="34" charset="0"/>
              </a:rPr>
              <a:t>Produkt końcowy wyższej jakości, mniej problemów z gwarancjami</a:t>
            </a:r>
          </a:p>
        </p:txBody>
      </p:sp>
    </p:spTree>
    <p:extLst>
      <p:ext uri="{BB962C8B-B14F-4D97-AF65-F5344CB8AC3E}">
        <p14:creationId xmlns:p14="http://schemas.microsoft.com/office/powerpoint/2010/main" val="689130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08000" y="6912000"/>
            <a:ext cx="1620000" cy="5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Łącznik prostoliniowy 2"/>
          <p:cNvSpPr/>
          <p:nvPr/>
        </p:nvSpPr>
        <p:spPr>
          <a:xfrm>
            <a:off x="0" y="6912000"/>
            <a:ext cx="10080000" cy="0"/>
          </a:xfrm>
          <a:prstGeom prst="line">
            <a:avLst/>
          </a:prstGeom>
          <a:noFill/>
          <a:ln w="19080">
            <a:solidFill>
              <a:srgbClr val="006699"/>
            </a:solidFill>
            <a:prstDash val="solid"/>
          </a:ln>
        </p:spPr>
        <p:txBody>
          <a:bodyPr vert="horz" wrap="none" lIns="99360" tIns="54360" rIns="99360" bIns="5436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8784000" y="6983999"/>
            <a:ext cx="1148400" cy="5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pole tekstowe 4"/>
          <p:cNvSpPr txBox="1"/>
          <p:nvPr/>
        </p:nvSpPr>
        <p:spPr>
          <a:xfrm>
            <a:off x="216000" y="2304000"/>
            <a:ext cx="9576000" cy="3466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l-PL" sz="1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rPr>
              <a:t> 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20352" y="3318629"/>
            <a:ext cx="7560640" cy="562739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txBody>
          <a:bodyPr vert="horz" wrap="square" lIns="90000" tIns="45000" rIns="90000" bIns="45000" anchor="ctr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l-PL" sz="3200" b="1" dirty="0" smtClean="0">
                <a:solidFill>
                  <a:srgbClr val="0066CC"/>
                </a:solidFill>
                <a:latin typeface="Arial" pitchFamily="18"/>
                <a:ea typeface="Microsoft YaHei" pitchFamily="2"/>
                <a:cs typeface="Lucida Sans" pitchFamily="2"/>
              </a:rPr>
              <a:t>Dział prawny</a:t>
            </a:r>
            <a:endParaRPr lang="pl-PL" sz="3200" b="1" i="0" u="none" strike="noStrike" kern="1200" dirty="0">
              <a:ln>
                <a:noFill/>
              </a:ln>
              <a:solidFill>
                <a:srgbClr val="0066CC"/>
              </a:solidFill>
              <a:latin typeface="Arial" pitchFamily="18"/>
              <a:ea typeface="Microsoft YaHei" pitchFamily="2"/>
              <a:cs typeface="Lucida Sans" pitchFamily="2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3201" y="6969412"/>
            <a:ext cx="1526594" cy="509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8144" y="6931935"/>
            <a:ext cx="1345057" cy="60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720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08000" y="6912000"/>
            <a:ext cx="1620000" cy="5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Łącznik prostoliniowy 2"/>
          <p:cNvSpPr/>
          <p:nvPr/>
        </p:nvSpPr>
        <p:spPr>
          <a:xfrm>
            <a:off x="0" y="6912000"/>
            <a:ext cx="10080000" cy="0"/>
          </a:xfrm>
          <a:prstGeom prst="line">
            <a:avLst/>
          </a:prstGeom>
          <a:noFill/>
          <a:ln w="19080">
            <a:solidFill>
              <a:srgbClr val="006699"/>
            </a:solidFill>
            <a:prstDash val="solid"/>
          </a:ln>
        </p:spPr>
        <p:txBody>
          <a:bodyPr vert="horz" wrap="none" lIns="99360" tIns="54360" rIns="99360" bIns="5436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8784000" y="6983999"/>
            <a:ext cx="1148400" cy="54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3201" y="6969412"/>
            <a:ext cx="1526594" cy="509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8144" y="6931935"/>
            <a:ext cx="1345057" cy="604193"/>
          </a:xfrm>
          <a:prstGeom prst="rect">
            <a:avLst/>
          </a:prstGeom>
        </p:spPr>
      </p:pic>
      <p:sp>
        <p:nvSpPr>
          <p:cNvPr id="11" name="pole tekstowe 10"/>
          <p:cNvSpPr txBox="1"/>
          <p:nvPr/>
        </p:nvSpPr>
        <p:spPr>
          <a:xfrm>
            <a:off x="0" y="144360"/>
            <a:ext cx="7272560" cy="56273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>
            <a:spAutoFit/>
          </a:bodyPr>
          <a:lstStyle/>
          <a:p>
            <a:pPr marL="18000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/>
            </a:pPr>
            <a:r>
              <a:rPr lang="pl-PL" sz="3200" b="1" i="0" u="none" strike="noStrike" kern="1200" dirty="0" smtClean="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rPr>
              <a:t>Dział prawny</a:t>
            </a:r>
            <a:endParaRPr lang="pl-PL" sz="2600" b="1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300682" y="1113482"/>
            <a:ext cx="94322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pl-PL" sz="2400" dirty="0" smtClean="0">
                <a:latin typeface="Arial" pitchFamily="34" charset="0"/>
                <a:cs typeface="Arial" pitchFamily="34" charset="0"/>
              </a:rPr>
              <a:t>Łatwiejsze dochodzenie praw w sprawach spornych z podwykonawcami oraz klientami dzięki raportom z modeli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endParaRPr lang="pl-PL" sz="24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047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08000" y="6912000"/>
            <a:ext cx="1620000" cy="5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Łącznik prostoliniowy 2"/>
          <p:cNvSpPr/>
          <p:nvPr/>
        </p:nvSpPr>
        <p:spPr>
          <a:xfrm>
            <a:off x="0" y="6912000"/>
            <a:ext cx="10080000" cy="0"/>
          </a:xfrm>
          <a:prstGeom prst="line">
            <a:avLst/>
          </a:prstGeom>
          <a:noFill/>
          <a:ln w="19080">
            <a:solidFill>
              <a:srgbClr val="006699"/>
            </a:solidFill>
            <a:prstDash val="solid"/>
          </a:ln>
        </p:spPr>
        <p:txBody>
          <a:bodyPr vert="horz" wrap="none" lIns="99360" tIns="54360" rIns="99360" bIns="5436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8784000" y="6983999"/>
            <a:ext cx="1148400" cy="5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pole tekstowe 4"/>
          <p:cNvSpPr txBox="1"/>
          <p:nvPr/>
        </p:nvSpPr>
        <p:spPr>
          <a:xfrm>
            <a:off x="216000" y="2304000"/>
            <a:ext cx="9576000" cy="3466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l-PL" sz="1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rPr>
              <a:t> 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20352" y="3318629"/>
            <a:ext cx="7560640" cy="562739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txBody>
          <a:bodyPr vert="horz" wrap="square" lIns="90000" tIns="45000" rIns="90000" bIns="45000" anchor="ctr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l-PL" sz="3200" b="1" dirty="0" smtClean="0">
                <a:solidFill>
                  <a:srgbClr val="0066CC"/>
                </a:solidFill>
                <a:latin typeface="Arial" pitchFamily="18"/>
                <a:ea typeface="Microsoft YaHei" pitchFamily="2"/>
                <a:cs typeface="Lucida Sans" pitchFamily="2"/>
              </a:rPr>
              <a:t>Dziękuję za uwagę</a:t>
            </a:r>
            <a:endParaRPr lang="pl-PL" sz="3200" b="1" i="0" u="none" strike="noStrike" kern="1200" dirty="0">
              <a:ln>
                <a:noFill/>
              </a:ln>
              <a:solidFill>
                <a:srgbClr val="0066CC"/>
              </a:solidFill>
              <a:latin typeface="Arial" pitchFamily="18"/>
              <a:ea typeface="Microsoft YaHei" pitchFamily="2"/>
              <a:cs typeface="Lucida Sans" pitchFamily="2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3201" y="6969412"/>
            <a:ext cx="1526594" cy="509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8144" y="6931935"/>
            <a:ext cx="1345057" cy="60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26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08000" y="6912000"/>
            <a:ext cx="1620000" cy="5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Łącznik prostoliniowy 2"/>
          <p:cNvSpPr/>
          <p:nvPr/>
        </p:nvSpPr>
        <p:spPr>
          <a:xfrm>
            <a:off x="0" y="6912000"/>
            <a:ext cx="10080000" cy="0"/>
          </a:xfrm>
          <a:prstGeom prst="line">
            <a:avLst/>
          </a:prstGeom>
          <a:noFill/>
          <a:ln w="19080">
            <a:solidFill>
              <a:srgbClr val="006699"/>
            </a:solidFill>
            <a:prstDash val="solid"/>
          </a:ln>
        </p:spPr>
        <p:txBody>
          <a:bodyPr vert="horz" wrap="none" lIns="99360" tIns="54360" rIns="99360" bIns="5436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8784000" y="6983999"/>
            <a:ext cx="1148400" cy="5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pole tekstowe 4"/>
          <p:cNvSpPr txBox="1"/>
          <p:nvPr/>
        </p:nvSpPr>
        <p:spPr>
          <a:xfrm>
            <a:off x="216000" y="2304000"/>
            <a:ext cx="9576000" cy="3466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l-PL" sz="1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rPr>
              <a:t> 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20352" y="3318629"/>
            <a:ext cx="7560640" cy="562739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txBody>
          <a:bodyPr vert="horz" wrap="square" lIns="90000" tIns="45000" rIns="90000" bIns="45000" anchor="ctr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l-PL" sz="3200" b="1" dirty="0" smtClean="0">
                <a:solidFill>
                  <a:srgbClr val="0066CC"/>
                </a:solidFill>
                <a:latin typeface="Arial" pitchFamily="18"/>
                <a:ea typeface="Microsoft YaHei" pitchFamily="2"/>
                <a:cs typeface="Lucida Sans" pitchFamily="2"/>
              </a:rPr>
              <a:t>Dział oferowania</a:t>
            </a:r>
            <a:endParaRPr lang="pl-PL" sz="3200" b="1" i="0" u="none" strike="noStrike" kern="1200" dirty="0">
              <a:ln>
                <a:noFill/>
              </a:ln>
              <a:solidFill>
                <a:srgbClr val="0066CC"/>
              </a:solidFill>
              <a:latin typeface="Arial" pitchFamily="18"/>
              <a:ea typeface="Microsoft YaHei" pitchFamily="2"/>
              <a:cs typeface="Lucida Sans" pitchFamily="2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3201" y="6969412"/>
            <a:ext cx="1526594" cy="509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8144" y="6931935"/>
            <a:ext cx="1345057" cy="60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601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08000" y="6912000"/>
            <a:ext cx="1620000" cy="5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Łącznik prostoliniowy 2"/>
          <p:cNvSpPr/>
          <p:nvPr/>
        </p:nvSpPr>
        <p:spPr>
          <a:xfrm>
            <a:off x="0" y="6912000"/>
            <a:ext cx="10080000" cy="0"/>
          </a:xfrm>
          <a:prstGeom prst="line">
            <a:avLst/>
          </a:prstGeom>
          <a:noFill/>
          <a:ln w="19080">
            <a:solidFill>
              <a:srgbClr val="006699"/>
            </a:solidFill>
            <a:prstDash val="solid"/>
          </a:ln>
        </p:spPr>
        <p:txBody>
          <a:bodyPr vert="horz" wrap="none" lIns="99360" tIns="54360" rIns="99360" bIns="5436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8784000" y="6983999"/>
            <a:ext cx="1148400" cy="54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3201" y="6969412"/>
            <a:ext cx="1526594" cy="509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8144" y="6931935"/>
            <a:ext cx="1345057" cy="604193"/>
          </a:xfrm>
          <a:prstGeom prst="rect">
            <a:avLst/>
          </a:prstGeom>
        </p:spPr>
      </p:pic>
      <p:sp>
        <p:nvSpPr>
          <p:cNvPr id="11" name="pole tekstowe 10"/>
          <p:cNvSpPr txBox="1"/>
          <p:nvPr/>
        </p:nvSpPr>
        <p:spPr>
          <a:xfrm>
            <a:off x="0" y="144360"/>
            <a:ext cx="5760392" cy="56273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>
            <a:spAutoFit/>
          </a:bodyPr>
          <a:lstStyle/>
          <a:p>
            <a:pPr marL="18000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/>
            </a:pPr>
            <a:r>
              <a:rPr lang="pl-PL" sz="3200" b="1" i="0" u="none" strike="noStrike" kern="1200" dirty="0" smtClean="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rPr>
              <a:t>Dział oferowania</a:t>
            </a:r>
            <a:endParaRPr lang="pl-PL" sz="2600" b="1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300682" y="1113482"/>
            <a:ext cx="9432208" cy="3347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pl-PL" sz="2400" dirty="0" smtClean="0">
                <a:latin typeface="Arial" pitchFamily="34" charset="0"/>
                <a:cs typeface="Arial" pitchFamily="34" charset="0"/>
              </a:rPr>
              <a:t>Dokładniejsze wyceny tworzone w krótszym czasie </a:t>
            </a:r>
            <a:br>
              <a:rPr lang="pl-PL" sz="2400" dirty="0" smtClean="0">
                <a:latin typeface="Arial" pitchFamily="34" charset="0"/>
                <a:cs typeface="Arial" pitchFamily="34" charset="0"/>
              </a:rPr>
            </a:br>
            <a:r>
              <a:rPr lang="pl-PL" sz="2400" dirty="0" smtClean="0">
                <a:latin typeface="Arial" pitchFamily="34" charset="0"/>
                <a:cs typeface="Arial" pitchFamily="34" charset="0"/>
              </a:rPr>
              <a:t>(zestawienia oraz analizy na podstawie modeli BIM)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pl-PL" sz="2400" dirty="0" smtClean="0">
                <a:latin typeface="Arial" pitchFamily="34" charset="0"/>
                <a:cs typeface="Arial" pitchFamily="34" charset="0"/>
              </a:rPr>
              <a:t>Informacje BIM podłączone do modeli </a:t>
            </a:r>
            <a:br>
              <a:rPr lang="pl-PL" sz="2400" dirty="0" smtClean="0">
                <a:latin typeface="Arial" pitchFamily="34" charset="0"/>
                <a:cs typeface="Arial" pitchFamily="34" charset="0"/>
              </a:rPr>
            </a:br>
            <a:r>
              <a:rPr lang="pl-PL" sz="2400" dirty="0" smtClean="0">
                <a:latin typeface="Arial" pitchFamily="34" charset="0"/>
                <a:cs typeface="Arial" pitchFamily="34" charset="0"/>
              </a:rPr>
              <a:t>(sposób wykończenia, typy ścian, itp.)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pl-PL" sz="2400" dirty="0" smtClean="0">
                <a:latin typeface="Arial" pitchFamily="34" charset="0"/>
                <a:cs typeface="Arial" pitchFamily="34" charset="0"/>
              </a:rPr>
              <a:t>Narzędzie marketingowe w celu prezentacji oferty</a:t>
            </a:r>
            <a:br>
              <a:rPr lang="pl-PL" sz="2400" dirty="0" smtClean="0">
                <a:latin typeface="Arial" pitchFamily="34" charset="0"/>
                <a:cs typeface="Arial" pitchFamily="34" charset="0"/>
              </a:rPr>
            </a:br>
            <a:r>
              <a:rPr lang="pl-PL" sz="2400" dirty="0" smtClean="0">
                <a:latin typeface="Arial" pitchFamily="34" charset="0"/>
                <a:cs typeface="Arial" pitchFamily="34" charset="0"/>
              </a:rPr>
              <a:t>(wizualizacja, symulacja procesu budowy)</a:t>
            </a:r>
          </a:p>
        </p:txBody>
      </p:sp>
    </p:spTree>
    <p:extLst>
      <p:ext uri="{BB962C8B-B14F-4D97-AF65-F5344CB8AC3E}">
        <p14:creationId xmlns:p14="http://schemas.microsoft.com/office/powerpoint/2010/main" val="496221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08000" y="6912000"/>
            <a:ext cx="1620000" cy="5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Łącznik prostoliniowy 2"/>
          <p:cNvSpPr/>
          <p:nvPr/>
        </p:nvSpPr>
        <p:spPr>
          <a:xfrm>
            <a:off x="0" y="6912000"/>
            <a:ext cx="10080000" cy="0"/>
          </a:xfrm>
          <a:prstGeom prst="line">
            <a:avLst/>
          </a:prstGeom>
          <a:noFill/>
          <a:ln w="19080">
            <a:solidFill>
              <a:srgbClr val="006699"/>
            </a:solidFill>
            <a:prstDash val="solid"/>
          </a:ln>
        </p:spPr>
        <p:txBody>
          <a:bodyPr vert="horz" wrap="none" lIns="99360" tIns="54360" rIns="99360" bIns="5436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8784000" y="6983999"/>
            <a:ext cx="1148400" cy="5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pole tekstowe 4"/>
          <p:cNvSpPr txBox="1"/>
          <p:nvPr/>
        </p:nvSpPr>
        <p:spPr>
          <a:xfrm>
            <a:off x="216000" y="2304000"/>
            <a:ext cx="9576000" cy="3466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l-PL" sz="1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rPr>
              <a:t> 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20352" y="3318629"/>
            <a:ext cx="7560640" cy="562739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txBody>
          <a:bodyPr vert="horz" wrap="square" lIns="90000" tIns="45000" rIns="90000" bIns="45000" anchor="ctr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l-PL" sz="3200" b="1" dirty="0" smtClean="0">
                <a:solidFill>
                  <a:srgbClr val="0066CC"/>
                </a:solidFill>
                <a:latin typeface="Arial" pitchFamily="18"/>
                <a:ea typeface="Microsoft YaHei" pitchFamily="2"/>
                <a:cs typeface="Lucida Sans" pitchFamily="2"/>
              </a:rPr>
              <a:t>Dział techniczny</a:t>
            </a:r>
            <a:endParaRPr lang="pl-PL" sz="3200" b="1" i="0" u="none" strike="noStrike" kern="1200" dirty="0">
              <a:ln>
                <a:noFill/>
              </a:ln>
              <a:solidFill>
                <a:srgbClr val="0066CC"/>
              </a:solidFill>
              <a:latin typeface="Arial" pitchFamily="18"/>
              <a:ea typeface="Microsoft YaHei" pitchFamily="2"/>
              <a:cs typeface="Lucida Sans" pitchFamily="2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3201" y="6969412"/>
            <a:ext cx="1526594" cy="509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8144" y="6931935"/>
            <a:ext cx="1345057" cy="60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489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08000" y="6912000"/>
            <a:ext cx="1620000" cy="5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Łącznik prostoliniowy 2"/>
          <p:cNvSpPr/>
          <p:nvPr/>
        </p:nvSpPr>
        <p:spPr>
          <a:xfrm>
            <a:off x="0" y="6912000"/>
            <a:ext cx="10080000" cy="0"/>
          </a:xfrm>
          <a:prstGeom prst="line">
            <a:avLst/>
          </a:prstGeom>
          <a:noFill/>
          <a:ln w="19080">
            <a:solidFill>
              <a:srgbClr val="006699"/>
            </a:solidFill>
            <a:prstDash val="solid"/>
          </a:ln>
        </p:spPr>
        <p:txBody>
          <a:bodyPr vert="horz" wrap="none" lIns="99360" tIns="54360" rIns="99360" bIns="5436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8784000" y="6983999"/>
            <a:ext cx="1148400" cy="54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3201" y="6969412"/>
            <a:ext cx="1526594" cy="509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8144" y="6931935"/>
            <a:ext cx="1345057" cy="604193"/>
          </a:xfrm>
          <a:prstGeom prst="rect">
            <a:avLst/>
          </a:prstGeom>
        </p:spPr>
      </p:pic>
      <p:sp>
        <p:nvSpPr>
          <p:cNvPr id="11" name="pole tekstowe 10"/>
          <p:cNvSpPr txBox="1"/>
          <p:nvPr/>
        </p:nvSpPr>
        <p:spPr>
          <a:xfrm>
            <a:off x="0" y="144360"/>
            <a:ext cx="5760392" cy="56273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>
            <a:spAutoFit/>
          </a:bodyPr>
          <a:lstStyle/>
          <a:p>
            <a:pPr marL="18000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/>
            </a:pPr>
            <a:r>
              <a:rPr lang="pl-PL" sz="3200" b="1" i="0" u="none" strike="noStrike" kern="1200" dirty="0" smtClean="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rPr>
              <a:t>Dział techniczny</a:t>
            </a:r>
            <a:endParaRPr lang="pl-PL" sz="2600" b="1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300682" y="1113482"/>
            <a:ext cx="94322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pl-PL" sz="2400" dirty="0" smtClean="0">
                <a:latin typeface="Arial" pitchFamily="34" charset="0"/>
                <a:cs typeface="Arial" pitchFamily="34" charset="0"/>
              </a:rPr>
              <a:t>Analizy kolizji w projekcie, usunięcie błędów projektowych przed rozpoczęciem etapu realizacji – mniejsze koszty, krótszy harmonogram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pl-PL" sz="2400" dirty="0" smtClean="0">
                <a:latin typeface="Arial" pitchFamily="34" charset="0"/>
                <a:cs typeface="Arial" pitchFamily="34" charset="0"/>
              </a:rPr>
              <a:t>Usprawniona koordynacja międzybranżowa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pl-PL" sz="2400" dirty="0" smtClean="0">
                <a:latin typeface="Arial" pitchFamily="34" charset="0"/>
                <a:cs typeface="Arial" pitchFamily="34" charset="0"/>
              </a:rPr>
              <a:t>Przejrzysta współpraca z biurem projektowym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pl-PL" sz="2400" dirty="0" smtClean="0">
                <a:latin typeface="Arial" pitchFamily="34" charset="0"/>
                <a:cs typeface="Arial" pitchFamily="34" charset="0"/>
              </a:rPr>
              <a:t>Opisanie odpowiedzialności członków zespołu za realizację poszczególnych zadań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pl-PL" sz="2400" dirty="0" smtClean="0">
                <a:latin typeface="Arial" pitchFamily="34" charset="0"/>
                <a:cs typeface="Arial" pitchFamily="34" charset="0"/>
              </a:rPr>
              <a:t>Modele powykonawcze do zarządzania obiektem</a:t>
            </a:r>
            <a:r>
              <a:rPr lang="pl-PL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(FM)</a:t>
            </a:r>
          </a:p>
        </p:txBody>
      </p:sp>
    </p:spTree>
    <p:extLst>
      <p:ext uri="{BB962C8B-B14F-4D97-AF65-F5344CB8AC3E}">
        <p14:creationId xmlns:p14="http://schemas.microsoft.com/office/powerpoint/2010/main" val="3780301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08000" y="6912000"/>
            <a:ext cx="1620000" cy="5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Łącznik prostoliniowy 2"/>
          <p:cNvSpPr/>
          <p:nvPr/>
        </p:nvSpPr>
        <p:spPr>
          <a:xfrm>
            <a:off x="0" y="6912000"/>
            <a:ext cx="10080000" cy="0"/>
          </a:xfrm>
          <a:prstGeom prst="line">
            <a:avLst/>
          </a:prstGeom>
          <a:noFill/>
          <a:ln w="19080">
            <a:solidFill>
              <a:srgbClr val="006699"/>
            </a:solidFill>
            <a:prstDash val="solid"/>
          </a:ln>
        </p:spPr>
        <p:txBody>
          <a:bodyPr vert="horz" wrap="none" lIns="99360" tIns="54360" rIns="99360" bIns="5436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8784000" y="6983999"/>
            <a:ext cx="1148400" cy="5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pole tekstowe 4"/>
          <p:cNvSpPr txBox="1"/>
          <p:nvPr/>
        </p:nvSpPr>
        <p:spPr>
          <a:xfrm>
            <a:off x="216000" y="2304000"/>
            <a:ext cx="9576000" cy="3466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l-PL" sz="1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rPr>
              <a:t> 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20352" y="3318629"/>
            <a:ext cx="7560640" cy="562739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txBody>
          <a:bodyPr vert="horz" wrap="square" lIns="90000" tIns="45000" rIns="90000" bIns="45000" anchor="ctr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l-PL" sz="3200" b="1" dirty="0" smtClean="0">
                <a:solidFill>
                  <a:srgbClr val="0066CC"/>
                </a:solidFill>
                <a:latin typeface="Arial" pitchFamily="18"/>
                <a:ea typeface="Microsoft YaHei" pitchFamily="2"/>
                <a:cs typeface="Lucida Sans" pitchFamily="2"/>
              </a:rPr>
              <a:t>Dział przygotowania produkcji</a:t>
            </a:r>
            <a:endParaRPr lang="pl-PL" sz="3200" b="1" i="0" u="none" strike="noStrike" kern="1200" dirty="0">
              <a:ln>
                <a:noFill/>
              </a:ln>
              <a:solidFill>
                <a:srgbClr val="0066CC"/>
              </a:solidFill>
              <a:latin typeface="Arial" pitchFamily="18"/>
              <a:ea typeface="Microsoft YaHei" pitchFamily="2"/>
              <a:cs typeface="Lucida Sans" pitchFamily="2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3201" y="6969412"/>
            <a:ext cx="1526594" cy="509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8144" y="6931935"/>
            <a:ext cx="1345057" cy="60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2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08000" y="6912000"/>
            <a:ext cx="1620000" cy="5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Łącznik prostoliniowy 2"/>
          <p:cNvSpPr/>
          <p:nvPr/>
        </p:nvSpPr>
        <p:spPr>
          <a:xfrm>
            <a:off x="0" y="6912000"/>
            <a:ext cx="10080000" cy="0"/>
          </a:xfrm>
          <a:prstGeom prst="line">
            <a:avLst/>
          </a:prstGeom>
          <a:noFill/>
          <a:ln w="19080">
            <a:solidFill>
              <a:srgbClr val="006699"/>
            </a:solidFill>
            <a:prstDash val="solid"/>
          </a:ln>
        </p:spPr>
        <p:txBody>
          <a:bodyPr vert="horz" wrap="none" lIns="99360" tIns="54360" rIns="99360" bIns="5436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8784000" y="6983999"/>
            <a:ext cx="1148400" cy="54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3201" y="6969412"/>
            <a:ext cx="1526594" cy="509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8144" y="6931935"/>
            <a:ext cx="1345057" cy="604193"/>
          </a:xfrm>
          <a:prstGeom prst="rect">
            <a:avLst/>
          </a:prstGeom>
        </p:spPr>
      </p:pic>
      <p:sp>
        <p:nvSpPr>
          <p:cNvPr id="11" name="pole tekstowe 10"/>
          <p:cNvSpPr txBox="1"/>
          <p:nvPr/>
        </p:nvSpPr>
        <p:spPr>
          <a:xfrm>
            <a:off x="0" y="144360"/>
            <a:ext cx="7272560" cy="56273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>
            <a:spAutoFit/>
          </a:bodyPr>
          <a:lstStyle/>
          <a:p>
            <a:pPr marL="18000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/>
            </a:pPr>
            <a:r>
              <a:rPr lang="pl-PL" sz="3200" b="1" i="0" u="none" strike="noStrike" kern="1200" dirty="0" smtClean="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rPr>
              <a:t>Dział przygotowania produkcji</a:t>
            </a:r>
            <a:endParaRPr lang="pl-PL" sz="2600" b="1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300682" y="1113482"/>
            <a:ext cx="943220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pl-PL" sz="2400" dirty="0" smtClean="0">
                <a:latin typeface="Arial" pitchFamily="34" charset="0"/>
                <a:cs typeface="Arial" pitchFamily="34" charset="0"/>
              </a:rPr>
              <a:t>Analizy modelu w celu dobrania optymalnej technologii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pl-PL" sz="2400" dirty="0" smtClean="0">
                <a:latin typeface="Arial" pitchFamily="34" charset="0"/>
                <a:cs typeface="Arial" pitchFamily="34" charset="0"/>
              </a:rPr>
              <a:t>Organizacja placu budowy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pl-PL" sz="2400" dirty="0" smtClean="0">
                <a:latin typeface="Arial" pitchFamily="34" charset="0"/>
                <a:cs typeface="Arial" pitchFamily="34" charset="0"/>
              </a:rPr>
              <a:t>Planowanie (szalunki)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pl-PL" sz="2400" dirty="0" smtClean="0">
                <a:latin typeface="Arial" pitchFamily="34" charset="0"/>
                <a:cs typeface="Arial" pitchFamily="34" charset="0"/>
              </a:rPr>
              <a:t>Lepsze zrozumienie rozwiązań projektowych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pl-PL" sz="2400" dirty="0" smtClean="0">
                <a:latin typeface="Arial" pitchFamily="34" charset="0"/>
                <a:cs typeface="Arial" pitchFamily="34" charset="0"/>
              </a:rPr>
              <a:t>Inwentaryzacja istniejącego otoczenia (skaning laserowy)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pl-PL" sz="2400" dirty="0" smtClean="0">
                <a:latin typeface="Arial" pitchFamily="34" charset="0"/>
                <a:cs typeface="Arial" pitchFamily="34" charset="0"/>
              </a:rPr>
              <a:t>Model gwarantuje idealne dopasowanie elementów prefabrykowanych – łatwość instalacji</a:t>
            </a:r>
          </a:p>
        </p:txBody>
      </p:sp>
    </p:spTree>
    <p:extLst>
      <p:ext uri="{BB962C8B-B14F-4D97-AF65-F5344CB8AC3E}">
        <p14:creationId xmlns:p14="http://schemas.microsoft.com/office/powerpoint/2010/main" val="2160833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08000" y="6912000"/>
            <a:ext cx="1620000" cy="5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Łącznik prostoliniowy 2"/>
          <p:cNvSpPr/>
          <p:nvPr/>
        </p:nvSpPr>
        <p:spPr>
          <a:xfrm>
            <a:off x="0" y="6912000"/>
            <a:ext cx="10080000" cy="0"/>
          </a:xfrm>
          <a:prstGeom prst="line">
            <a:avLst/>
          </a:prstGeom>
          <a:noFill/>
          <a:ln w="19080">
            <a:solidFill>
              <a:srgbClr val="006699"/>
            </a:solidFill>
            <a:prstDash val="solid"/>
          </a:ln>
        </p:spPr>
        <p:txBody>
          <a:bodyPr vert="horz" wrap="none" lIns="99360" tIns="54360" rIns="99360" bIns="5436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8784000" y="6983999"/>
            <a:ext cx="1148400" cy="5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pole tekstowe 4"/>
          <p:cNvSpPr txBox="1"/>
          <p:nvPr/>
        </p:nvSpPr>
        <p:spPr>
          <a:xfrm>
            <a:off x="216000" y="2304000"/>
            <a:ext cx="9576000" cy="3466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l-PL" sz="1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rPr>
              <a:t> 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20352" y="3318629"/>
            <a:ext cx="7560640" cy="562739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txBody>
          <a:bodyPr vert="horz" wrap="square" lIns="90000" tIns="45000" rIns="90000" bIns="45000" anchor="ctr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l-PL" sz="3200" b="1" dirty="0" smtClean="0">
                <a:solidFill>
                  <a:srgbClr val="0066CC"/>
                </a:solidFill>
                <a:latin typeface="Arial" pitchFamily="18"/>
                <a:ea typeface="Microsoft YaHei" pitchFamily="2"/>
                <a:cs typeface="Lucida Sans" pitchFamily="2"/>
              </a:rPr>
              <a:t>Zespół realizacyjny</a:t>
            </a:r>
            <a:endParaRPr lang="pl-PL" sz="3200" b="1" i="0" u="none" strike="noStrike" kern="1200" dirty="0">
              <a:ln>
                <a:noFill/>
              </a:ln>
              <a:solidFill>
                <a:srgbClr val="0066CC"/>
              </a:solidFill>
              <a:latin typeface="Arial" pitchFamily="18"/>
              <a:ea typeface="Microsoft YaHei" pitchFamily="2"/>
              <a:cs typeface="Lucida Sans" pitchFamily="2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3201" y="6969412"/>
            <a:ext cx="1526594" cy="509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8144" y="6931935"/>
            <a:ext cx="1345057" cy="60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055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08000" y="6912000"/>
            <a:ext cx="1620000" cy="5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Łącznik prostoliniowy 2"/>
          <p:cNvSpPr/>
          <p:nvPr/>
        </p:nvSpPr>
        <p:spPr>
          <a:xfrm>
            <a:off x="0" y="6912000"/>
            <a:ext cx="10080000" cy="0"/>
          </a:xfrm>
          <a:prstGeom prst="line">
            <a:avLst/>
          </a:prstGeom>
          <a:noFill/>
          <a:ln w="19080">
            <a:solidFill>
              <a:srgbClr val="006699"/>
            </a:solidFill>
            <a:prstDash val="solid"/>
          </a:ln>
        </p:spPr>
        <p:txBody>
          <a:bodyPr vert="horz" wrap="none" lIns="99360" tIns="54360" rIns="99360" bIns="5436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l-PL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8784000" y="6983999"/>
            <a:ext cx="1148400" cy="54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3201" y="6969412"/>
            <a:ext cx="1526594" cy="509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8144" y="6931935"/>
            <a:ext cx="1345057" cy="604193"/>
          </a:xfrm>
          <a:prstGeom prst="rect">
            <a:avLst/>
          </a:prstGeom>
        </p:spPr>
      </p:pic>
      <p:sp>
        <p:nvSpPr>
          <p:cNvPr id="11" name="pole tekstowe 10"/>
          <p:cNvSpPr txBox="1"/>
          <p:nvPr/>
        </p:nvSpPr>
        <p:spPr>
          <a:xfrm>
            <a:off x="0" y="144360"/>
            <a:ext cx="7272560" cy="56273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>
            <a:spAutoFit/>
          </a:bodyPr>
          <a:lstStyle/>
          <a:p>
            <a:pPr marL="18000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/>
            </a:pPr>
            <a:r>
              <a:rPr lang="pl-PL" sz="3200" b="1" i="0" u="none" strike="noStrike" kern="1200" dirty="0" smtClean="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rPr>
              <a:t>Zespół realizacyjny</a:t>
            </a:r>
            <a:endParaRPr lang="pl-PL" sz="2600" b="1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300682" y="1113482"/>
            <a:ext cx="943220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pl-PL" sz="2400" dirty="0" smtClean="0">
                <a:latin typeface="Arial" pitchFamily="34" charset="0"/>
                <a:cs typeface="Arial" pitchFamily="34" charset="0"/>
              </a:rPr>
              <a:t>Zmniejszenie liczby kosztownych pomyłek podczas budowy dzięki wczesnemu wykryciu wszystkich nieprawidłowości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pl-PL" sz="2400" dirty="0" smtClean="0">
                <a:latin typeface="Arial" pitchFamily="34" charset="0"/>
                <a:cs typeface="Arial" pitchFamily="34" charset="0"/>
              </a:rPr>
              <a:t>Dostęp do modelu oraz dokumentacji technicznej </a:t>
            </a:r>
            <a:br>
              <a:rPr lang="pl-PL" sz="2400" dirty="0" smtClean="0">
                <a:latin typeface="Arial" pitchFamily="34" charset="0"/>
                <a:cs typeface="Arial" pitchFamily="34" charset="0"/>
              </a:rPr>
            </a:br>
            <a:r>
              <a:rPr lang="pl-PL" sz="2400" dirty="0" smtClean="0">
                <a:latin typeface="Arial" pitchFamily="34" charset="0"/>
                <a:cs typeface="Arial" pitchFamily="34" charset="0"/>
              </a:rPr>
              <a:t>z poziomu urządzenia mobilnego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pl-PL" sz="2400" dirty="0" smtClean="0">
                <a:latin typeface="Arial" pitchFamily="34" charset="0"/>
                <a:cs typeface="Arial" pitchFamily="34" charset="0"/>
              </a:rPr>
              <a:t>Skoordynowanie sekwencji działań, dostaw materiałów, pracy zespołów (</a:t>
            </a:r>
            <a:r>
              <a:rPr lang="pl-PL" sz="2400" dirty="0" err="1" smtClean="0">
                <a:latin typeface="Arial" pitchFamily="34" charset="0"/>
                <a:cs typeface="Arial" pitchFamily="34" charset="0"/>
              </a:rPr>
              <a:t>harmongoram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 4D, zestawienia)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pl-PL" sz="2400" dirty="0" smtClean="0">
                <a:latin typeface="Arial" pitchFamily="34" charset="0"/>
                <a:cs typeface="Arial" pitchFamily="34" charset="0"/>
              </a:rPr>
              <a:t>Minimalizacja ilości </a:t>
            </a:r>
            <a:r>
              <a:rPr lang="pl-PL" sz="2400" dirty="0" err="1" smtClean="0">
                <a:latin typeface="Arial" pitchFamily="34" charset="0"/>
                <a:cs typeface="Arial" pitchFamily="34" charset="0"/>
              </a:rPr>
              <a:t>żadań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 informacji i zleceń zmian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pl-PL" sz="2400" dirty="0" smtClean="0">
                <a:latin typeface="Arial" pitchFamily="34" charset="0"/>
                <a:cs typeface="Arial" pitchFamily="34" charset="0"/>
              </a:rPr>
              <a:t>Usprawniona koordynacja i komunikacja dzięki rozwiązaniom chmurowym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pl-PL" sz="2400" dirty="0" smtClean="0">
                <a:latin typeface="Arial" pitchFamily="34" charset="0"/>
                <a:cs typeface="Arial" pitchFamily="34" charset="0"/>
              </a:rPr>
              <a:t>Raportowanie z placu budowy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endParaRPr lang="pl-PL" sz="24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477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omyślni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1020</TotalTime>
  <Words>206</Words>
  <Application>Microsoft Office PowerPoint</Application>
  <PresentationFormat>Niestandardowy</PresentationFormat>
  <Paragraphs>50</Paragraphs>
  <Slides>13</Slides>
  <Notes>13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Domyślnie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Jakub Stanasiuk</dc:creator>
  <cp:lastModifiedBy>Hewlett-Packard Company</cp:lastModifiedBy>
  <cp:revision>47</cp:revision>
  <dcterms:created xsi:type="dcterms:W3CDTF">2018-06-06T10:21:05Z</dcterms:created>
  <dcterms:modified xsi:type="dcterms:W3CDTF">2018-07-31T07:10:41Z</dcterms:modified>
</cp:coreProperties>
</file>